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96" r:id="rId3"/>
    <p:sldId id="260" r:id="rId4"/>
    <p:sldId id="261" r:id="rId5"/>
    <p:sldId id="262" r:id="rId6"/>
    <p:sldId id="263" r:id="rId7"/>
    <p:sldId id="264" r:id="rId8"/>
    <p:sldId id="266" r:id="rId9"/>
    <p:sldId id="294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83" r:id="rId19"/>
    <p:sldId id="276" r:id="rId20"/>
    <p:sldId id="284" r:id="rId21"/>
    <p:sldId id="285" r:id="rId22"/>
    <p:sldId id="287" r:id="rId23"/>
    <p:sldId id="289" r:id="rId24"/>
    <p:sldId id="290" r:id="rId25"/>
    <p:sldId id="293" r:id="rId26"/>
    <p:sldId id="295" r:id="rId27"/>
    <p:sldId id="281" r:id="rId28"/>
    <p:sldId id="282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640" autoAdjust="0"/>
  </p:normalViewPr>
  <p:slideViewPr>
    <p:cSldViewPr snapToGrid="0">
      <p:cViewPr>
        <p:scale>
          <a:sx n="71" d="100"/>
          <a:sy n="71" d="100"/>
        </p:scale>
        <p:origin x="1841" y="44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217362-A93F-4007-8488-F5291A033AD5}" type="doc">
      <dgm:prSet loTypeId="urn:microsoft.com/office/officeart/2005/8/layout/radial6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AF326624-61A5-4542-B51B-BC1493E60B3E}">
      <dgm:prSet phldrT="[文本]" custT="1"/>
      <dgm:spPr/>
      <dgm:t>
        <a:bodyPr/>
        <a:lstStyle/>
        <a:p>
          <a:r>
            <a: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分布式</a:t>
          </a:r>
          <a:br>
            <a:rPr lang="en-US" altLang="zh-CN" sz="1800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技术架构</a:t>
          </a:r>
        </a:p>
      </dgm:t>
    </dgm:pt>
    <dgm:pt modelId="{D23025BD-2416-40FD-BBD9-DE28B9478EBF}" type="parTrans" cxnId="{591432DF-93FA-472C-966F-1C0E55D4BFBC}">
      <dgm:prSet/>
      <dgm:spPr/>
      <dgm:t>
        <a:bodyPr/>
        <a:lstStyle/>
        <a:p>
          <a:endParaRPr lang="zh-CN" altLang="en-US"/>
        </a:p>
      </dgm:t>
    </dgm:pt>
    <dgm:pt modelId="{F111379F-8029-4265-8345-3AA7317961A4}" type="sibTrans" cxnId="{591432DF-93FA-472C-966F-1C0E55D4BFBC}">
      <dgm:prSet/>
      <dgm:spPr/>
      <dgm:t>
        <a:bodyPr/>
        <a:lstStyle/>
        <a:p>
          <a:endParaRPr lang="zh-CN" altLang="en-US"/>
        </a:p>
      </dgm:t>
    </dgm:pt>
    <dgm:pt modelId="{669AD256-7360-4A0E-BD3F-C55B43A348A4}">
      <dgm:prSet phldrT="[文本]" custT="1"/>
      <dgm:spPr/>
      <dgm:t>
        <a:bodyPr/>
        <a:lstStyle/>
        <a:p>
          <a:r>
            <a:rPr lang="en-US" altLang="zh-CN" sz="1800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PRC</a:t>
          </a:r>
          <a:br>
            <a:rPr lang="en-US" altLang="zh-CN" sz="1800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服务化</a:t>
          </a:r>
        </a:p>
      </dgm:t>
    </dgm:pt>
    <dgm:pt modelId="{E4DAFF12-907F-406F-A824-ADD42E9BE95A}" type="parTrans" cxnId="{DC2C6FD3-4B53-47CA-B2F0-696A58BC0A03}">
      <dgm:prSet/>
      <dgm:spPr/>
      <dgm:t>
        <a:bodyPr/>
        <a:lstStyle/>
        <a:p>
          <a:endParaRPr lang="zh-CN" altLang="en-US"/>
        </a:p>
      </dgm:t>
    </dgm:pt>
    <dgm:pt modelId="{F9189EFA-B76A-4413-A5DB-83AFA12DCDC6}" type="sibTrans" cxnId="{DC2C6FD3-4B53-47CA-B2F0-696A58BC0A03}">
      <dgm:prSet/>
      <dgm:spPr/>
      <dgm:t>
        <a:bodyPr/>
        <a:lstStyle/>
        <a:p>
          <a:endParaRPr lang="zh-CN" altLang="en-US"/>
        </a:p>
      </dgm:t>
    </dgm:pt>
    <dgm:pt modelId="{0C3C7FD5-61F5-4246-AD9E-E6B47D41C5E3}">
      <dgm:prSet phldrT="[文本]" custT="1"/>
      <dgm:spPr/>
      <dgm:t>
        <a:bodyPr/>
        <a:lstStyle/>
        <a:p>
          <a:r>
            <a: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分布式</a:t>
          </a:r>
          <a:br>
            <a:rPr lang="en-US" altLang="zh-CN" sz="1800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事务</a:t>
          </a:r>
        </a:p>
      </dgm:t>
    </dgm:pt>
    <dgm:pt modelId="{D126C080-58F2-40ED-B605-AB30820E3A39}" type="parTrans" cxnId="{CBFFC27E-1FF8-46A8-847D-8F70D8B700F0}">
      <dgm:prSet/>
      <dgm:spPr/>
      <dgm:t>
        <a:bodyPr/>
        <a:lstStyle/>
        <a:p>
          <a:endParaRPr lang="zh-CN" altLang="en-US"/>
        </a:p>
      </dgm:t>
    </dgm:pt>
    <dgm:pt modelId="{DBC7762B-BFC6-492E-963D-D1DE9D1EC806}" type="sibTrans" cxnId="{CBFFC27E-1FF8-46A8-847D-8F70D8B700F0}">
      <dgm:prSet/>
      <dgm:spPr/>
      <dgm:t>
        <a:bodyPr/>
        <a:lstStyle/>
        <a:p>
          <a:endParaRPr lang="zh-CN" altLang="en-US"/>
        </a:p>
      </dgm:t>
    </dgm:pt>
    <dgm:pt modelId="{599F55F0-27F1-47F3-BB9D-D62147B77236}">
      <dgm:prSet phldrT="[文本]"/>
      <dgm:spPr/>
      <dgm:t>
        <a:bodyPr/>
        <a:lstStyle/>
        <a:p>
          <a:r>
            <a:rPr lang="en-US" altLang="zh-CN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Shading</a:t>
          </a:r>
          <a:br>
            <a:rPr lang="en-US" altLang="zh-CN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分库拆表</a:t>
          </a:r>
        </a:p>
      </dgm:t>
    </dgm:pt>
    <dgm:pt modelId="{8A40676F-408D-48B7-AC21-E5A415FF476A}" type="parTrans" cxnId="{C26D9643-D531-4DC4-AC2D-A3BB1C9C934B}">
      <dgm:prSet/>
      <dgm:spPr/>
      <dgm:t>
        <a:bodyPr/>
        <a:lstStyle/>
        <a:p>
          <a:endParaRPr lang="zh-CN" altLang="en-US"/>
        </a:p>
      </dgm:t>
    </dgm:pt>
    <dgm:pt modelId="{AD06FEC2-36C4-488C-A287-AF98C7A4E847}" type="sibTrans" cxnId="{C26D9643-D531-4DC4-AC2D-A3BB1C9C934B}">
      <dgm:prSet/>
      <dgm:spPr/>
      <dgm:t>
        <a:bodyPr/>
        <a:lstStyle/>
        <a:p>
          <a:endParaRPr lang="zh-CN" altLang="en-US"/>
        </a:p>
      </dgm:t>
    </dgm:pt>
    <dgm:pt modelId="{08B73BE5-D276-4FF7-A3D4-90BA94FCA876}">
      <dgm:prSet phldrT="[文本]"/>
      <dgm:spPr/>
      <dgm:t>
        <a:bodyPr/>
        <a:lstStyle/>
        <a:p>
          <a:endParaRPr lang="zh-CN" altLang="en-US" dirty="0"/>
        </a:p>
      </dgm:t>
    </dgm:pt>
    <dgm:pt modelId="{33BE4CCE-4251-43D4-B89C-7095FA2A7D80}" type="parTrans" cxnId="{F0B61BFB-EB41-45D2-9B7E-9EB9F774AB1A}">
      <dgm:prSet/>
      <dgm:spPr/>
      <dgm:t>
        <a:bodyPr/>
        <a:lstStyle/>
        <a:p>
          <a:endParaRPr lang="zh-CN" altLang="en-US"/>
        </a:p>
      </dgm:t>
    </dgm:pt>
    <dgm:pt modelId="{D5322137-066B-47C1-ADB4-D229EDDEDB5B}" type="sibTrans" cxnId="{F0B61BFB-EB41-45D2-9B7E-9EB9F774AB1A}">
      <dgm:prSet/>
      <dgm:spPr/>
      <dgm:t>
        <a:bodyPr/>
        <a:lstStyle/>
        <a:p>
          <a:endParaRPr lang="zh-CN" altLang="en-US"/>
        </a:p>
      </dgm:t>
    </dgm:pt>
    <dgm:pt modelId="{9FF3F53A-D706-4DCB-8804-369505FE10AC}" type="pres">
      <dgm:prSet presAssocID="{5C217362-A93F-4007-8488-F5291A033AD5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2243AED-7E96-4647-BC89-94A231E2688E}" type="pres">
      <dgm:prSet presAssocID="{AF326624-61A5-4542-B51B-BC1493E60B3E}" presName="centerShape" presStyleLbl="node0" presStyleIdx="0" presStyleCnt="1"/>
      <dgm:spPr/>
    </dgm:pt>
    <dgm:pt modelId="{D92F2909-B194-4384-9369-D43EF18AAED5}" type="pres">
      <dgm:prSet presAssocID="{669AD256-7360-4A0E-BD3F-C55B43A348A4}" presName="node" presStyleLbl="node1" presStyleIdx="0" presStyleCnt="3">
        <dgm:presLayoutVars>
          <dgm:bulletEnabled val="1"/>
        </dgm:presLayoutVars>
      </dgm:prSet>
      <dgm:spPr/>
    </dgm:pt>
    <dgm:pt modelId="{806B579E-A008-4F16-8C6D-A3C6F888C448}" type="pres">
      <dgm:prSet presAssocID="{669AD256-7360-4A0E-BD3F-C55B43A348A4}" presName="dummy" presStyleCnt="0"/>
      <dgm:spPr/>
    </dgm:pt>
    <dgm:pt modelId="{E668FB30-8DD6-4348-9CF9-E5FAB869CAB4}" type="pres">
      <dgm:prSet presAssocID="{F9189EFA-B76A-4413-A5DB-83AFA12DCDC6}" presName="sibTrans" presStyleLbl="sibTrans2D1" presStyleIdx="0" presStyleCnt="3"/>
      <dgm:spPr/>
    </dgm:pt>
    <dgm:pt modelId="{70023CC6-293A-43B3-926D-DD4F90AF039B}" type="pres">
      <dgm:prSet presAssocID="{0C3C7FD5-61F5-4246-AD9E-E6B47D41C5E3}" presName="node" presStyleLbl="node1" presStyleIdx="1" presStyleCnt="3">
        <dgm:presLayoutVars>
          <dgm:bulletEnabled val="1"/>
        </dgm:presLayoutVars>
      </dgm:prSet>
      <dgm:spPr/>
    </dgm:pt>
    <dgm:pt modelId="{B319AD98-C34D-4314-A373-61AE7AEEA478}" type="pres">
      <dgm:prSet presAssocID="{0C3C7FD5-61F5-4246-AD9E-E6B47D41C5E3}" presName="dummy" presStyleCnt="0"/>
      <dgm:spPr/>
    </dgm:pt>
    <dgm:pt modelId="{C4B897BE-3C3F-4305-9D56-E3D0A8DE2FFC}" type="pres">
      <dgm:prSet presAssocID="{DBC7762B-BFC6-492E-963D-D1DE9D1EC806}" presName="sibTrans" presStyleLbl="sibTrans2D1" presStyleIdx="1" presStyleCnt="3"/>
      <dgm:spPr/>
    </dgm:pt>
    <dgm:pt modelId="{DC98A343-A49C-40A6-9A8F-CE647286BD1D}" type="pres">
      <dgm:prSet presAssocID="{599F55F0-27F1-47F3-BB9D-D62147B77236}" presName="node" presStyleLbl="node1" presStyleIdx="2" presStyleCnt="3">
        <dgm:presLayoutVars>
          <dgm:bulletEnabled val="1"/>
        </dgm:presLayoutVars>
      </dgm:prSet>
      <dgm:spPr/>
    </dgm:pt>
    <dgm:pt modelId="{6303F67D-A6E9-4717-ADB3-154B750063EE}" type="pres">
      <dgm:prSet presAssocID="{599F55F0-27F1-47F3-BB9D-D62147B77236}" presName="dummy" presStyleCnt="0"/>
      <dgm:spPr/>
    </dgm:pt>
    <dgm:pt modelId="{869188A7-269D-41A9-A84D-D44ED1A46B56}" type="pres">
      <dgm:prSet presAssocID="{AD06FEC2-36C4-488C-A287-AF98C7A4E847}" presName="sibTrans" presStyleLbl="sibTrans2D1" presStyleIdx="2" presStyleCnt="3"/>
      <dgm:spPr/>
    </dgm:pt>
  </dgm:ptLst>
  <dgm:cxnLst>
    <dgm:cxn modelId="{17B50939-0F94-434F-BF8A-21801ABB4524}" type="presOf" srcId="{F9189EFA-B76A-4413-A5DB-83AFA12DCDC6}" destId="{E668FB30-8DD6-4348-9CF9-E5FAB869CAB4}" srcOrd="0" destOrd="0" presId="urn:microsoft.com/office/officeart/2005/8/layout/radial6"/>
    <dgm:cxn modelId="{8AE5333F-1ADB-4BA2-91EA-8BC121091012}" type="presOf" srcId="{669AD256-7360-4A0E-BD3F-C55B43A348A4}" destId="{D92F2909-B194-4384-9369-D43EF18AAED5}" srcOrd="0" destOrd="0" presId="urn:microsoft.com/office/officeart/2005/8/layout/radial6"/>
    <dgm:cxn modelId="{A399BE5B-1540-49D3-B9D4-46D56B0068E0}" type="presOf" srcId="{0C3C7FD5-61F5-4246-AD9E-E6B47D41C5E3}" destId="{70023CC6-293A-43B3-926D-DD4F90AF039B}" srcOrd="0" destOrd="0" presId="urn:microsoft.com/office/officeart/2005/8/layout/radial6"/>
    <dgm:cxn modelId="{C26D9643-D531-4DC4-AC2D-A3BB1C9C934B}" srcId="{AF326624-61A5-4542-B51B-BC1493E60B3E}" destId="{599F55F0-27F1-47F3-BB9D-D62147B77236}" srcOrd="2" destOrd="0" parTransId="{8A40676F-408D-48B7-AC21-E5A415FF476A}" sibTransId="{AD06FEC2-36C4-488C-A287-AF98C7A4E847}"/>
    <dgm:cxn modelId="{A710B467-D790-45BF-A71A-160F5E50BE84}" type="presOf" srcId="{DBC7762B-BFC6-492E-963D-D1DE9D1EC806}" destId="{C4B897BE-3C3F-4305-9D56-E3D0A8DE2FFC}" srcOrd="0" destOrd="0" presId="urn:microsoft.com/office/officeart/2005/8/layout/radial6"/>
    <dgm:cxn modelId="{CBFFC27E-1FF8-46A8-847D-8F70D8B700F0}" srcId="{AF326624-61A5-4542-B51B-BC1493E60B3E}" destId="{0C3C7FD5-61F5-4246-AD9E-E6B47D41C5E3}" srcOrd="1" destOrd="0" parTransId="{D126C080-58F2-40ED-B605-AB30820E3A39}" sibTransId="{DBC7762B-BFC6-492E-963D-D1DE9D1EC806}"/>
    <dgm:cxn modelId="{0EF10E92-EED1-4D5B-A9AD-742A8E1A01A2}" type="presOf" srcId="{AF326624-61A5-4542-B51B-BC1493E60B3E}" destId="{B2243AED-7E96-4647-BC89-94A231E2688E}" srcOrd="0" destOrd="0" presId="urn:microsoft.com/office/officeart/2005/8/layout/radial6"/>
    <dgm:cxn modelId="{DFAA4E9E-8B0D-4324-90EF-B4AC01A3A006}" type="presOf" srcId="{5C217362-A93F-4007-8488-F5291A033AD5}" destId="{9FF3F53A-D706-4DCB-8804-369505FE10AC}" srcOrd="0" destOrd="0" presId="urn:microsoft.com/office/officeart/2005/8/layout/radial6"/>
    <dgm:cxn modelId="{F4235ACE-9722-49EF-99D5-98B4D9183F78}" type="presOf" srcId="{AD06FEC2-36C4-488C-A287-AF98C7A4E847}" destId="{869188A7-269D-41A9-A84D-D44ED1A46B56}" srcOrd="0" destOrd="0" presId="urn:microsoft.com/office/officeart/2005/8/layout/radial6"/>
    <dgm:cxn modelId="{DC2C6FD3-4B53-47CA-B2F0-696A58BC0A03}" srcId="{AF326624-61A5-4542-B51B-BC1493E60B3E}" destId="{669AD256-7360-4A0E-BD3F-C55B43A348A4}" srcOrd="0" destOrd="0" parTransId="{E4DAFF12-907F-406F-A824-ADD42E9BE95A}" sibTransId="{F9189EFA-B76A-4413-A5DB-83AFA12DCDC6}"/>
    <dgm:cxn modelId="{591432DF-93FA-472C-966F-1C0E55D4BFBC}" srcId="{5C217362-A93F-4007-8488-F5291A033AD5}" destId="{AF326624-61A5-4542-B51B-BC1493E60B3E}" srcOrd="0" destOrd="0" parTransId="{D23025BD-2416-40FD-BBD9-DE28B9478EBF}" sibTransId="{F111379F-8029-4265-8345-3AA7317961A4}"/>
    <dgm:cxn modelId="{60B13AF3-66AB-45D1-888E-BFBC224BE9E6}" type="presOf" srcId="{599F55F0-27F1-47F3-BB9D-D62147B77236}" destId="{DC98A343-A49C-40A6-9A8F-CE647286BD1D}" srcOrd="0" destOrd="0" presId="urn:microsoft.com/office/officeart/2005/8/layout/radial6"/>
    <dgm:cxn modelId="{F0B61BFB-EB41-45D2-9B7E-9EB9F774AB1A}" srcId="{5C217362-A93F-4007-8488-F5291A033AD5}" destId="{08B73BE5-D276-4FF7-A3D4-90BA94FCA876}" srcOrd="1" destOrd="0" parTransId="{33BE4CCE-4251-43D4-B89C-7095FA2A7D80}" sibTransId="{D5322137-066B-47C1-ADB4-D229EDDEDB5B}"/>
    <dgm:cxn modelId="{8F390847-2340-46F8-A7B6-6AF35CE9C3C0}" type="presParOf" srcId="{9FF3F53A-D706-4DCB-8804-369505FE10AC}" destId="{B2243AED-7E96-4647-BC89-94A231E2688E}" srcOrd="0" destOrd="0" presId="urn:microsoft.com/office/officeart/2005/8/layout/radial6"/>
    <dgm:cxn modelId="{06BF48D5-054E-459C-8D7B-10EA5EA41DB0}" type="presParOf" srcId="{9FF3F53A-D706-4DCB-8804-369505FE10AC}" destId="{D92F2909-B194-4384-9369-D43EF18AAED5}" srcOrd="1" destOrd="0" presId="urn:microsoft.com/office/officeart/2005/8/layout/radial6"/>
    <dgm:cxn modelId="{D0A7D069-339C-4D5A-800C-A6A0F430A183}" type="presParOf" srcId="{9FF3F53A-D706-4DCB-8804-369505FE10AC}" destId="{806B579E-A008-4F16-8C6D-A3C6F888C448}" srcOrd="2" destOrd="0" presId="urn:microsoft.com/office/officeart/2005/8/layout/radial6"/>
    <dgm:cxn modelId="{ED93F4B4-0DE7-408E-814E-D407488076C6}" type="presParOf" srcId="{9FF3F53A-D706-4DCB-8804-369505FE10AC}" destId="{E668FB30-8DD6-4348-9CF9-E5FAB869CAB4}" srcOrd="3" destOrd="0" presId="urn:microsoft.com/office/officeart/2005/8/layout/radial6"/>
    <dgm:cxn modelId="{A2A1FA5D-41BB-454B-B7C2-71299DCCB806}" type="presParOf" srcId="{9FF3F53A-D706-4DCB-8804-369505FE10AC}" destId="{70023CC6-293A-43B3-926D-DD4F90AF039B}" srcOrd="4" destOrd="0" presId="urn:microsoft.com/office/officeart/2005/8/layout/radial6"/>
    <dgm:cxn modelId="{ED41CA34-C0C7-4765-8A7A-134CE16E10C2}" type="presParOf" srcId="{9FF3F53A-D706-4DCB-8804-369505FE10AC}" destId="{B319AD98-C34D-4314-A373-61AE7AEEA478}" srcOrd="5" destOrd="0" presId="urn:microsoft.com/office/officeart/2005/8/layout/radial6"/>
    <dgm:cxn modelId="{F1A61125-BB99-4819-9869-BD28BCAF40EC}" type="presParOf" srcId="{9FF3F53A-D706-4DCB-8804-369505FE10AC}" destId="{C4B897BE-3C3F-4305-9D56-E3D0A8DE2FFC}" srcOrd="6" destOrd="0" presId="urn:microsoft.com/office/officeart/2005/8/layout/radial6"/>
    <dgm:cxn modelId="{F6C49583-7A2A-4671-91A4-B708DA65C6E8}" type="presParOf" srcId="{9FF3F53A-D706-4DCB-8804-369505FE10AC}" destId="{DC98A343-A49C-40A6-9A8F-CE647286BD1D}" srcOrd="7" destOrd="0" presId="urn:microsoft.com/office/officeart/2005/8/layout/radial6"/>
    <dgm:cxn modelId="{4DFED75B-0F62-4494-8D6E-377770EA6289}" type="presParOf" srcId="{9FF3F53A-D706-4DCB-8804-369505FE10AC}" destId="{6303F67D-A6E9-4717-ADB3-154B750063EE}" srcOrd="8" destOrd="0" presId="urn:microsoft.com/office/officeart/2005/8/layout/radial6"/>
    <dgm:cxn modelId="{57A563C5-24EE-49EB-9610-E8E3B7C80BDC}" type="presParOf" srcId="{9FF3F53A-D706-4DCB-8804-369505FE10AC}" destId="{869188A7-269D-41A9-A84D-D44ED1A46B56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217362-A93F-4007-8488-F5291A033AD5}" type="doc">
      <dgm:prSet loTypeId="urn:microsoft.com/office/officeart/2005/8/layout/radial6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AF326624-61A5-4542-B51B-BC1493E60B3E}">
      <dgm:prSet phldrT="[文本]" custT="1"/>
      <dgm:spPr/>
      <dgm:t>
        <a:bodyPr/>
        <a:lstStyle/>
        <a:p>
          <a:r>
            <a: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分布式</a:t>
          </a:r>
          <a:br>
            <a:rPr lang="en-US" altLang="zh-CN" sz="1800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技术架构</a:t>
          </a:r>
        </a:p>
      </dgm:t>
    </dgm:pt>
    <dgm:pt modelId="{D23025BD-2416-40FD-BBD9-DE28B9478EBF}" type="parTrans" cxnId="{591432DF-93FA-472C-966F-1C0E55D4BFBC}">
      <dgm:prSet/>
      <dgm:spPr/>
      <dgm:t>
        <a:bodyPr/>
        <a:lstStyle/>
        <a:p>
          <a:endParaRPr lang="zh-CN" altLang="en-US"/>
        </a:p>
      </dgm:t>
    </dgm:pt>
    <dgm:pt modelId="{F111379F-8029-4265-8345-3AA7317961A4}" type="sibTrans" cxnId="{591432DF-93FA-472C-966F-1C0E55D4BFBC}">
      <dgm:prSet/>
      <dgm:spPr/>
      <dgm:t>
        <a:bodyPr/>
        <a:lstStyle/>
        <a:p>
          <a:endParaRPr lang="zh-CN" altLang="en-US"/>
        </a:p>
      </dgm:t>
    </dgm:pt>
    <dgm:pt modelId="{669AD256-7360-4A0E-BD3F-C55B43A348A4}">
      <dgm:prSet phldrT="[文本]" custT="1"/>
      <dgm:spPr/>
      <dgm:t>
        <a:bodyPr/>
        <a:lstStyle/>
        <a:p>
          <a:r>
            <a:rPr lang="en-US" altLang="zh-CN" sz="1800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PRC</a:t>
          </a:r>
          <a:br>
            <a:rPr lang="en-US" altLang="zh-CN" sz="1800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服务化</a:t>
          </a:r>
        </a:p>
      </dgm:t>
    </dgm:pt>
    <dgm:pt modelId="{E4DAFF12-907F-406F-A824-ADD42E9BE95A}" type="parTrans" cxnId="{DC2C6FD3-4B53-47CA-B2F0-696A58BC0A03}">
      <dgm:prSet/>
      <dgm:spPr/>
      <dgm:t>
        <a:bodyPr/>
        <a:lstStyle/>
        <a:p>
          <a:endParaRPr lang="zh-CN" altLang="en-US"/>
        </a:p>
      </dgm:t>
    </dgm:pt>
    <dgm:pt modelId="{F9189EFA-B76A-4413-A5DB-83AFA12DCDC6}" type="sibTrans" cxnId="{DC2C6FD3-4B53-47CA-B2F0-696A58BC0A03}">
      <dgm:prSet/>
      <dgm:spPr/>
      <dgm:t>
        <a:bodyPr/>
        <a:lstStyle/>
        <a:p>
          <a:endParaRPr lang="zh-CN" altLang="en-US"/>
        </a:p>
      </dgm:t>
    </dgm:pt>
    <dgm:pt modelId="{0C3C7FD5-61F5-4246-AD9E-E6B47D41C5E3}">
      <dgm:prSet phldrT="[文本]" custT="1"/>
      <dgm:spPr/>
      <dgm:t>
        <a:bodyPr/>
        <a:lstStyle/>
        <a:p>
          <a:r>
            <a: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分布式</a:t>
          </a:r>
          <a:br>
            <a:rPr lang="en-US" altLang="zh-CN" sz="1800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事务</a:t>
          </a:r>
        </a:p>
      </dgm:t>
    </dgm:pt>
    <dgm:pt modelId="{D126C080-58F2-40ED-B605-AB30820E3A39}" type="parTrans" cxnId="{CBFFC27E-1FF8-46A8-847D-8F70D8B700F0}">
      <dgm:prSet/>
      <dgm:spPr/>
      <dgm:t>
        <a:bodyPr/>
        <a:lstStyle/>
        <a:p>
          <a:endParaRPr lang="zh-CN" altLang="en-US"/>
        </a:p>
      </dgm:t>
    </dgm:pt>
    <dgm:pt modelId="{DBC7762B-BFC6-492E-963D-D1DE9D1EC806}" type="sibTrans" cxnId="{CBFFC27E-1FF8-46A8-847D-8F70D8B700F0}">
      <dgm:prSet/>
      <dgm:spPr/>
      <dgm:t>
        <a:bodyPr/>
        <a:lstStyle/>
        <a:p>
          <a:endParaRPr lang="zh-CN" altLang="en-US"/>
        </a:p>
      </dgm:t>
    </dgm:pt>
    <dgm:pt modelId="{599F55F0-27F1-47F3-BB9D-D62147B77236}">
      <dgm:prSet phldrT="[文本]"/>
      <dgm:spPr/>
      <dgm:t>
        <a:bodyPr/>
        <a:lstStyle/>
        <a:p>
          <a:r>
            <a:rPr lang="en-US" altLang="zh-CN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Shading</a:t>
          </a:r>
          <a:br>
            <a:rPr lang="en-US" altLang="zh-CN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分库拆表</a:t>
          </a:r>
        </a:p>
      </dgm:t>
    </dgm:pt>
    <dgm:pt modelId="{8A40676F-408D-48B7-AC21-E5A415FF476A}" type="parTrans" cxnId="{C26D9643-D531-4DC4-AC2D-A3BB1C9C934B}">
      <dgm:prSet/>
      <dgm:spPr/>
      <dgm:t>
        <a:bodyPr/>
        <a:lstStyle/>
        <a:p>
          <a:endParaRPr lang="zh-CN" altLang="en-US"/>
        </a:p>
      </dgm:t>
    </dgm:pt>
    <dgm:pt modelId="{AD06FEC2-36C4-488C-A287-AF98C7A4E847}" type="sibTrans" cxnId="{C26D9643-D531-4DC4-AC2D-A3BB1C9C934B}">
      <dgm:prSet/>
      <dgm:spPr/>
      <dgm:t>
        <a:bodyPr/>
        <a:lstStyle/>
        <a:p>
          <a:endParaRPr lang="zh-CN" altLang="en-US"/>
        </a:p>
      </dgm:t>
    </dgm:pt>
    <dgm:pt modelId="{08B73BE5-D276-4FF7-A3D4-90BA94FCA876}">
      <dgm:prSet phldrT="[文本]"/>
      <dgm:spPr/>
      <dgm:t>
        <a:bodyPr/>
        <a:lstStyle/>
        <a:p>
          <a:endParaRPr lang="zh-CN" altLang="en-US" dirty="0"/>
        </a:p>
      </dgm:t>
    </dgm:pt>
    <dgm:pt modelId="{33BE4CCE-4251-43D4-B89C-7095FA2A7D80}" type="parTrans" cxnId="{F0B61BFB-EB41-45D2-9B7E-9EB9F774AB1A}">
      <dgm:prSet/>
      <dgm:spPr/>
      <dgm:t>
        <a:bodyPr/>
        <a:lstStyle/>
        <a:p>
          <a:endParaRPr lang="zh-CN" altLang="en-US"/>
        </a:p>
      </dgm:t>
    </dgm:pt>
    <dgm:pt modelId="{D5322137-066B-47C1-ADB4-D229EDDEDB5B}" type="sibTrans" cxnId="{F0B61BFB-EB41-45D2-9B7E-9EB9F774AB1A}">
      <dgm:prSet/>
      <dgm:spPr/>
      <dgm:t>
        <a:bodyPr/>
        <a:lstStyle/>
        <a:p>
          <a:endParaRPr lang="zh-CN" altLang="en-US"/>
        </a:p>
      </dgm:t>
    </dgm:pt>
    <dgm:pt modelId="{9FF3F53A-D706-4DCB-8804-369505FE10AC}" type="pres">
      <dgm:prSet presAssocID="{5C217362-A93F-4007-8488-F5291A033AD5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2243AED-7E96-4647-BC89-94A231E2688E}" type="pres">
      <dgm:prSet presAssocID="{AF326624-61A5-4542-B51B-BC1493E60B3E}" presName="centerShape" presStyleLbl="node0" presStyleIdx="0" presStyleCnt="1"/>
      <dgm:spPr/>
    </dgm:pt>
    <dgm:pt modelId="{D92F2909-B194-4384-9369-D43EF18AAED5}" type="pres">
      <dgm:prSet presAssocID="{669AD256-7360-4A0E-BD3F-C55B43A348A4}" presName="node" presStyleLbl="node1" presStyleIdx="0" presStyleCnt="3">
        <dgm:presLayoutVars>
          <dgm:bulletEnabled val="1"/>
        </dgm:presLayoutVars>
      </dgm:prSet>
      <dgm:spPr/>
    </dgm:pt>
    <dgm:pt modelId="{806B579E-A008-4F16-8C6D-A3C6F888C448}" type="pres">
      <dgm:prSet presAssocID="{669AD256-7360-4A0E-BD3F-C55B43A348A4}" presName="dummy" presStyleCnt="0"/>
      <dgm:spPr/>
    </dgm:pt>
    <dgm:pt modelId="{E668FB30-8DD6-4348-9CF9-E5FAB869CAB4}" type="pres">
      <dgm:prSet presAssocID="{F9189EFA-B76A-4413-A5DB-83AFA12DCDC6}" presName="sibTrans" presStyleLbl="sibTrans2D1" presStyleIdx="0" presStyleCnt="3"/>
      <dgm:spPr/>
    </dgm:pt>
    <dgm:pt modelId="{70023CC6-293A-43B3-926D-DD4F90AF039B}" type="pres">
      <dgm:prSet presAssocID="{0C3C7FD5-61F5-4246-AD9E-E6B47D41C5E3}" presName="node" presStyleLbl="node1" presStyleIdx="1" presStyleCnt="3">
        <dgm:presLayoutVars>
          <dgm:bulletEnabled val="1"/>
        </dgm:presLayoutVars>
      </dgm:prSet>
      <dgm:spPr/>
    </dgm:pt>
    <dgm:pt modelId="{B319AD98-C34D-4314-A373-61AE7AEEA478}" type="pres">
      <dgm:prSet presAssocID="{0C3C7FD5-61F5-4246-AD9E-E6B47D41C5E3}" presName="dummy" presStyleCnt="0"/>
      <dgm:spPr/>
    </dgm:pt>
    <dgm:pt modelId="{C4B897BE-3C3F-4305-9D56-E3D0A8DE2FFC}" type="pres">
      <dgm:prSet presAssocID="{DBC7762B-BFC6-492E-963D-D1DE9D1EC806}" presName="sibTrans" presStyleLbl="sibTrans2D1" presStyleIdx="1" presStyleCnt="3"/>
      <dgm:spPr/>
    </dgm:pt>
    <dgm:pt modelId="{DC98A343-A49C-40A6-9A8F-CE647286BD1D}" type="pres">
      <dgm:prSet presAssocID="{599F55F0-27F1-47F3-BB9D-D62147B77236}" presName="node" presStyleLbl="node1" presStyleIdx="2" presStyleCnt="3">
        <dgm:presLayoutVars>
          <dgm:bulletEnabled val="1"/>
        </dgm:presLayoutVars>
      </dgm:prSet>
      <dgm:spPr/>
    </dgm:pt>
    <dgm:pt modelId="{6303F67D-A6E9-4717-ADB3-154B750063EE}" type="pres">
      <dgm:prSet presAssocID="{599F55F0-27F1-47F3-BB9D-D62147B77236}" presName="dummy" presStyleCnt="0"/>
      <dgm:spPr/>
    </dgm:pt>
    <dgm:pt modelId="{869188A7-269D-41A9-A84D-D44ED1A46B56}" type="pres">
      <dgm:prSet presAssocID="{AD06FEC2-36C4-488C-A287-AF98C7A4E847}" presName="sibTrans" presStyleLbl="sibTrans2D1" presStyleIdx="2" presStyleCnt="3"/>
      <dgm:spPr/>
    </dgm:pt>
  </dgm:ptLst>
  <dgm:cxnLst>
    <dgm:cxn modelId="{17B50939-0F94-434F-BF8A-21801ABB4524}" type="presOf" srcId="{F9189EFA-B76A-4413-A5DB-83AFA12DCDC6}" destId="{E668FB30-8DD6-4348-9CF9-E5FAB869CAB4}" srcOrd="0" destOrd="0" presId="urn:microsoft.com/office/officeart/2005/8/layout/radial6"/>
    <dgm:cxn modelId="{8AE5333F-1ADB-4BA2-91EA-8BC121091012}" type="presOf" srcId="{669AD256-7360-4A0E-BD3F-C55B43A348A4}" destId="{D92F2909-B194-4384-9369-D43EF18AAED5}" srcOrd="0" destOrd="0" presId="urn:microsoft.com/office/officeart/2005/8/layout/radial6"/>
    <dgm:cxn modelId="{A399BE5B-1540-49D3-B9D4-46D56B0068E0}" type="presOf" srcId="{0C3C7FD5-61F5-4246-AD9E-E6B47D41C5E3}" destId="{70023CC6-293A-43B3-926D-DD4F90AF039B}" srcOrd="0" destOrd="0" presId="urn:microsoft.com/office/officeart/2005/8/layout/radial6"/>
    <dgm:cxn modelId="{C26D9643-D531-4DC4-AC2D-A3BB1C9C934B}" srcId="{AF326624-61A5-4542-B51B-BC1493E60B3E}" destId="{599F55F0-27F1-47F3-BB9D-D62147B77236}" srcOrd="2" destOrd="0" parTransId="{8A40676F-408D-48B7-AC21-E5A415FF476A}" sibTransId="{AD06FEC2-36C4-488C-A287-AF98C7A4E847}"/>
    <dgm:cxn modelId="{A710B467-D790-45BF-A71A-160F5E50BE84}" type="presOf" srcId="{DBC7762B-BFC6-492E-963D-D1DE9D1EC806}" destId="{C4B897BE-3C3F-4305-9D56-E3D0A8DE2FFC}" srcOrd="0" destOrd="0" presId="urn:microsoft.com/office/officeart/2005/8/layout/radial6"/>
    <dgm:cxn modelId="{CBFFC27E-1FF8-46A8-847D-8F70D8B700F0}" srcId="{AF326624-61A5-4542-B51B-BC1493E60B3E}" destId="{0C3C7FD5-61F5-4246-AD9E-E6B47D41C5E3}" srcOrd="1" destOrd="0" parTransId="{D126C080-58F2-40ED-B605-AB30820E3A39}" sibTransId="{DBC7762B-BFC6-492E-963D-D1DE9D1EC806}"/>
    <dgm:cxn modelId="{0EF10E92-EED1-4D5B-A9AD-742A8E1A01A2}" type="presOf" srcId="{AF326624-61A5-4542-B51B-BC1493E60B3E}" destId="{B2243AED-7E96-4647-BC89-94A231E2688E}" srcOrd="0" destOrd="0" presId="urn:microsoft.com/office/officeart/2005/8/layout/radial6"/>
    <dgm:cxn modelId="{DFAA4E9E-8B0D-4324-90EF-B4AC01A3A006}" type="presOf" srcId="{5C217362-A93F-4007-8488-F5291A033AD5}" destId="{9FF3F53A-D706-4DCB-8804-369505FE10AC}" srcOrd="0" destOrd="0" presId="urn:microsoft.com/office/officeart/2005/8/layout/radial6"/>
    <dgm:cxn modelId="{F4235ACE-9722-49EF-99D5-98B4D9183F78}" type="presOf" srcId="{AD06FEC2-36C4-488C-A287-AF98C7A4E847}" destId="{869188A7-269D-41A9-A84D-D44ED1A46B56}" srcOrd="0" destOrd="0" presId="urn:microsoft.com/office/officeart/2005/8/layout/radial6"/>
    <dgm:cxn modelId="{DC2C6FD3-4B53-47CA-B2F0-696A58BC0A03}" srcId="{AF326624-61A5-4542-B51B-BC1493E60B3E}" destId="{669AD256-7360-4A0E-BD3F-C55B43A348A4}" srcOrd="0" destOrd="0" parTransId="{E4DAFF12-907F-406F-A824-ADD42E9BE95A}" sibTransId="{F9189EFA-B76A-4413-A5DB-83AFA12DCDC6}"/>
    <dgm:cxn modelId="{591432DF-93FA-472C-966F-1C0E55D4BFBC}" srcId="{5C217362-A93F-4007-8488-F5291A033AD5}" destId="{AF326624-61A5-4542-B51B-BC1493E60B3E}" srcOrd="0" destOrd="0" parTransId="{D23025BD-2416-40FD-BBD9-DE28B9478EBF}" sibTransId="{F111379F-8029-4265-8345-3AA7317961A4}"/>
    <dgm:cxn modelId="{60B13AF3-66AB-45D1-888E-BFBC224BE9E6}" type="presOf" srcId="{599F55F0-27F1-47F3-BB9D-D62147B77236}" destId="{DC98A343-A49C-40A6-9A8F-CE647286BD1D}" srcOrd="0" destOrd="0" presId="urn:microsoft.com/office/officeart/2005/8/layout/radial6"/>
    <dgm:cxn modelId="{F0B61BFB-EB41-45D2-9B7E-9EB9F774AB1A}" srcId="{5C217362-A93F-4007-8488-F5291A033AD5}" destId="{08B73BE5-D276-4FF7-A3D4-90BA94FCA876}" srcOrd="1" destOrd="0" parTransId="{33BE4CCE-4251-43D4-B89C-7095FA2A7D80}" sibTransId="{D5322137-066B-47C1-ADB4-D229EDDEDB5B}"/>
    <dgm:cxn modelId="{8F390847-2340-46F8-A7B6-6AF35CE9C3C0}" type="presParOf" srcId="{9FF3F53A-D706-4DCB-8804-369505FE10AC}" destId="{B2243AED-7E96-4647-BC89-94A231E2688E}" srcOrd="0" destOrd="0" presId="urn:microsoft.com/office/officeart/2005/8/layout/radial6"/>
    <dgm:cxn modelId="{06BF48D5-054E-459C-8D7B-10EA5EA41DB0}" type="presParOf" srcId="{9FF3F53A-D706-4DCB-8804-369505FE10AC}" destId="{D92F2909-B194-4384-9369-D43EF18AAED5}" srcOrd="1" destOrd="0" presId="urn:microsoft.com/office/officeart/2005/8/layout/radial6"/>
    <dgm:cxn modelId="{D0A7D069-339C-4D5A-800C-A6A0F430A183}" type="presParOf" srcId="{9FF3F53A-D706-4DCB-8804-369505FE10AC}" destId="{806B579E-A008-4F16-8C6D-A3C6F888C448}" srcOrd="2" destOrd="0" presId="urn:microsoft.com/office/officeart/2005/8/layout/radial6"/>
    <dgm:cxn modelId="{ED93F4B4-0DE7-408E-814E-D407488076C6}" type="presParOf" srcId="{9FF3F53A-D706-4DCB-8804-369505FE10AC}" destId="{E668FB30-8DD6-4348-9CF9-E5FAB869CAB4}" srcOrd="3" destOrd="0" presId="urn:microsoft.com/office/officeart/2005/8/layout/radial6"/>
    <dgm:cxn modelId="{A2A1FA5D-41BB-454B-B7C2-71299DCCB806}" type="presParOf" srcId="{9FF3F53A-D706-4DCB-8804-369505FE10AC}" destId="{70023CC6-293A-43B3-926D-DD4F90AF039B}" srcOrd="4" destOrd="0" presId="urn:microsoft.com/office/officeart/2005/8/layout/radial6"/>
    <dgm:cxn modelId="{ED41CA34-C0C7-4765-8A7A-134CE16E10C2}" type="presParOf" srcId="{9FF3F53A-D706-4DCB-8804-369505FE10AC}" destId="{B319AD98-C34D-4314-A373-61AE7AEEA478}" srcOrd="5" destOrd="0" presId="urn:microsoft.com/office/officeart/2005/8/layout/radial6"/>
    <dgm:cxn modelId="{F1A61125-BB99-4819-9869-BD28BCAF40EC}" type="presParOf" srcId="{9FF3F53A-D706-4DCB-8804-369505FE10AC}" destId="{C4B897BE-3C3F-4305-9D56-E3D0A8DE2FFC}" srcOrd="6" destOrd="0" presId="urn:microsoft.com/office/officeart/2005/8/layout/radial6"/>
    <dgm:cxn modelId="{F6C49583-7A2A-4671-91A4-B708DA65C6E8}" type="presParOf" srcId="{9FF3F53A-D706-4DCB-8804-369505FE10AC}" destId="{DC98A343-A49C-40A6-9A8F-CE647286BD1D}" srcOrd="7" destOrd="0" presId="urn:microsoft.com/office/officeart/2005/8/layout/radial6"/>
    <dgm:cxn modelId="{4DFED75B-0F62-4494-8D6E-377770EA6289}" type="presParOf" srcId="{9FF3F53A-D706-4DCB-8804-369505FE10AC}" destId="{6303F67D-A6E9-4717-ADB3-154B750063EE}" srcOrd="8" destOrd="0" presId="urn:microsoft.com/office/officeart/2005/8/layout/radial6"/>
    <dgm:cxn modelId="{57A563C5-24EE-49EB-9610-E8E3B7C80BDC}" type="presParOf" srcId="{9FF3F53A-D706-4DCB-8804-369505FE10AC}" destId="{869188A7-269D-41A9-A84D-D44ED1A46B56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188A7-269D-41A9-A84D-D44ED1A46B56}">
      <dsp:nvSpPr>
        <dsp:cNvPr id="0" name=""/>
        <dsp:cNvSpPr/>
      </dsp:nvSpPr>
      <dsp:spPr>
        <a:xfrm>
          <a:off x="794380" y="543501"/>
          <a:ext cx="3635111" cy="3635111"/>
        </a:xfrm>
        <a:prstGeom prst="blockArc">
          <a:avLst>
            <a:gd name="adj1" fmla="val 9000000"/>
            <a:gd name="adj2" fmla="val 16200000"/>
            <a:gd name="adj3" fmla="val 464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897BE-3C3F-4305-9D56-E3D0A8DE2FFC}">
      <dsp:nvSpPr>
        <dsp:cNvPr id="0" name=""/>
        <dsp:cNvSpPr/>
      </dsp:nvSpPr>
      <dsp:spPr>
        <a:xfrm>
          <a:off x="794380" y="543501"/>
          <a:ext cx="3635111" cy="3635111"/>
        </a:xfrm>
        <a:prstGeom prst="blockArc">
          <a:avLst>
            <a:gd name="adj1" fmla="val 1800000"/>
            <a:gd name="adj2" fmla="val 9000000"/>
            <a:gd name="adj3" fmla="val 464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68FB30-8DD6-4348-9CF9-E5FAB869CAB4}">
      <dsp:nvSpPr>
        <dsp:cNvPr id="0" name=""/>
        <dsp:cNvSpPr/>
      </dsp:nvSpPr>
      <dsp:spPr>
        <a:xfrm>
          <a:off x="794380" y="543501"/>
          <a:ext cx="3635111" cy="3635111"/>
        </a:xfrm>
        <a:prstGeom prst="blockArc">
          <a:avLst>
            <a:gd name="adj1" fmla="val 16200000"/>
            <a:gd name="adj2" fmla="val 1800000"/>
            <a:gd name="adj3" fmla="val 46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43AED-7E96-4647-BC89-94A231E2688E}">
      <dsp:nvSpPr>
        <dsp:cNvPr id="0" name=""/>
        <dsp:cNvSpPr/>
      </dsp:nvSpPr>
      <dsp:spPr>
        <a:xfrm>
          <a:off x="1775300" y="1524421"/>
          <a:ext cx="1673271" cy="167327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分布式</a:t>
          </a:r>
          <a:br>
            <a:rPr lang="en-US" altLang="zh-CN" sz="18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8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技术架构</a:t>
          </a:r>
        </a:p>
      </dsp:txBody>
      <dsp:txXfrm>
        <a:off x="2020345" y="1769466"/>
        <a:ext cx="1183181" cy="1183181"/>
      </dsp:txXfrm>
    </dsp:sp>
    <dsp:sp modelId="{D92F2909-B194-4384-9369-D43EF18AAED5}">
      <dsp:nvSpPr>
        <dsp:cNvPr id="0" name=""/>
        <dsp:cNvSpPr/>
      </dsp:nvSpPr>
      <dsp:spPr>
        <a:xfrm>
          <a:off x="2026291" y="22"/>
          <a:ext cx="1171290" cy="117129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PRC</a:t>
          </a:r>
          <a:br>
            <a:rPr lang="en-US" altLang="zh-CN" sz="18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8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服务化</a:t>
          </a:r>
        </a:p>
      </dsp:txBody>
      <dsp:txXfrm>
        <a:off x="2197822" y="171553"/>
        <a:ext cx="828228" cy="828228"/>
      </dsp:txXfrm>
    </dsp:sp>
    <dsp:sp modelId="{70023CC6-293A-43B3-926D-DD4F90AF039B}">
      <dsp:nvSpPr>
        <dsp:cNvPr id="0" name=""/>
        <dsp:cNvSpPr/>
      </dsp:nvSpPr>
      <dsp:spPr>
        <a:xfrm>
          <a:off x="3563823" y="2663106"/>
          <a:ext cx="1171290" cy="1171290"/>
        </a:xfrm>
        <a:prstGeom prst="ellipse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分布式</a:t>
          </a:r>
          <a:br>
            <a:rPr lang="en-US" altLang="zh-CN" sz="18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8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事务</a:t>
          </a:r>
        </a:p>
      </dsp:txBody>
      <dsp:txXfrm>
        <a:off x="3735354" y="2834637"/>
        <a:ext cx="828228" cy="828228"/>
      </dsp:txXfrm>
    </dsp:sp>
    <dsp:sp modelId="{DC98A343-A49C-40A6-9A8F-CE647286BD1D}">
      <dsp:nvSpPr>
        <dsp:cNvPr id="0" name=""/>
        <dsp:cNvSpPr/>
      </dsp:nvSpPr>
      <dsp:spPr>
        <a:xfrm>
          <a:off x="488759" y="2663106"/>
          <a:ext cx="1171290" cy="1171290"/>
        </a:xfrm>
        <a:prstGeom prst="ellips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Shading</a:t>
          </a:r>
          <a:br>
            <a:rPr lang="en-US" altLang="zh-CN" sz="15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5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分库拆表</a:t>
          </a:r>
        </a:p>
      </dsp:txBody>
      <dsp:txXfrm>
        <a:off x="660290" y="2834637"/>
        <a:ext cx="828228" cy="8282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188A7-269D-41A9-A84D-D44ED1A46B56}">
      <dsp:nvSpPr>
        <dsp:cNvPr id="0" name=""/>
        <dsp:cNvSpPr/>
      </dsp:nvSpPr>
      <dsp:spPr>
        <a:xfrm>
          <a:off x="794380" y="543501"/>
          <a:ext cx="3635111" cy="3635111"/>
        </a:xfrm>
        <a:prstGeom prst="blockArc">
          <a:avLst>
            <a:gd name="adj1" fmla="val 9000000"/>
            <a:gd name="adj2" fmla="val 16200000"/>
            <a:gd name="adj3" fmla="val 464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897BE-3C3F-4305-9D56-E3D0A8DE2FFC}">
      <dsp:nvSpPr>
        <dsp:cNvPr id="0" name=""/>
        <dsp:cNvSpPr/>
      </dsp:nvSpPr>
      <dsp:spPr>
        <a:xfrm>
          <a:off x="794380" y="543501"/>
          <a:ext cx="3635111" cy="3635111"/>
        </a:xfrm>
        <a:prstGeom prst="blockArc">
          <a:avLst>
            <a:gd name="adj1" fmla="val 1800000"/>
            <a:gd name="adj2" fmla="val 9000000"/>
            <a:gd name="adj3" fmla="val 464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68FB30-8DD6-4348-9CF9-E5FAB869CAB4}">
      <dsp:nvSpPr>
        <dsp:cNvPr id="0" name=""/>
        <dsp:cNvSpPr/>
      </dsp:nvSpPr>
      <dsp:spPr>
        <a:xfrm>
          <a:off x="794380" y="543501"/>
          <a:ext cx="3635111" cy="3635111"/>
        </a:xfrm>
        <a:prstGeom prst="blockArc">
          <a:avLst>
            <a:gd name="adj1" fmla="val 16200000"/>
            <a:gd name="adj2" fmla="val 1800000"/>
            <a:gd name="adj3" fmla="val 46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43AED-7E96-4647-BC89-94A231E2688E}">
      <dsp:nvSpPr>
        <dsp:cNvPr id="0" name=""/>
        <dsp:cNvSpPr/>
      </dsp:nvSpPr>
      <dsp:spPr>
        <a:xfrm>
          <a:off x="1775300" y="1524421"/>
          <a:ext cx="1673271" cy="167327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分布式</a:t>
          </a:r>
          <a:br>
            <a:rPr lang="en-US" altLang="zh-CN" sz="18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8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技术架构</a:t>
          </a:r>
        </a:p>
      </dsp:txBody>
      <dsp:txXfrm>
        <a:off x="2020345" y="1769466"/>
        <a:ext cx="1183181" cy="1183181"/>
      </dsp:txXfrm>
    </dsp:sp>
    <dsp:sp modelId="{D92F2909-B194-4384-9369-D43EF18AAED5}">
      <dsp:nvSpPr>
        <dsp:cNvPr id="0" name=""/>
        <dsp:cNvSpPr/>
      </dsp:nvSpPr>
      <dsp:spPr>
        <a:xfrm>
          <a:off x="2026291" y="22"/>
          <a:ext cx="1171290" cy="117129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PRC</a:t>
          </a:r>
          <a:br>
            <a:rPr lang="en-US" altLang="zh-CN" sz="18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8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服务化</a:t>
          </a:r>
        </a:p>
      </dsp:txBody>
      <dsp:txXfrm>
        <a:off x="2197822" y="171553"/>
        <a:ext cx="828228" cy="828228"/>
      </dsp:txXfrm>
    </dsp:sp>
    <dsp:sp modelId="{70023CC6-293A-43B3-926D-DD4F90AF039B}">
      <dsp:nvSpPr>
        <dsp:cNvPr id="0" name=""/>
        <dsp:cNvSpPr/>
      </dsp:nvSpPr>
      <dsp:spPr>
        <a:xfrm>
          <a:off x="3563823" y="2663106"/>
          <a:ext cx="1171290" cy="1171290"/>
        </a:xfrm>
        <a:prstGeom prst="ellipse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分布式</a:t>
          </a:r>
          <a:br>
            <a:rPr lang="en-US" altLang="zh-CN" sz="18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8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事务</a:t>
          </a:r>
        </a:p>
      </dsp:txBody>
      <dsp:txXfrm>
        <a:off x="3735354" y="2834637"/>
        <a:ext cx="828228" cy="828228"/>
      </dsp:txXfrm>
    </dsp:sp>
    <dsp:sp modelId="{DC98A343-A49C-40A6-9A8F-CE647286BD1D}">
      <dsp:nvSpPr>
        <dsp:cNvPr id="0" name=""/>
        <dsp:cNvSpPr/>
      </dsp:nvSpPr>
      <dsp:spPr>
        <a:xfrm>
          <a:off x="488759" y="2663106"/>
          <a:ext cx="1171290" cy="1171290"/>
        </a:xfrm>
        <a:prstGeom prst="ellips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Shading</a:t>
          </a:r>
          <a:br>
            <a:rPr lang="en-US" altLang="zh-CN" sz="15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500" b="1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分库拆表</a:t>
          </a:r>
        </a:p>
      </dsp:txBody>
      <dsp:txXfrm>
        <a:off x="660290" y="2834637"/>
        <a:ext cx="828228" cy="828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CF34C-09E6-4A28-B1FE-72F1D1BF89BA}" type="datetimeFigureOut">
              <a:rPr lang="zh-CN" altLang="en-US" smtClean="0"/>
              <a:t>2017/6/1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8B22E0-EEA0-4BD1-AC80-18BE1701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739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特殊的业务背景和场景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DA39F-615A-475F-A671-7BC556D02E7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161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</a:t>
            </a:r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Redis</a:t>
            </a:r>
            <a:r>
              <a:rPr lang="zh-CN" alt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集群对比：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Redis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作为缓存方案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从缓存存取数据，业务逻辑计算依然在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JVM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中：产生额外开支，甚至数据不一致；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Redis + Lua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方案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只能做简单业务逻辑：业务逻辑过复杂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-&gt;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响应速度过慢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-&gt;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请求阻塞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Redis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单线程模式是高性能和原子性的保证，同时也是性能瓶颈；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数据结构限制、领域对象版本控制、分片灵活性和粒度等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……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DA39F-615A-475F-A671-7BC556D02E7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846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DA39F-615A-475F-A671-7BC556D02E7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048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DA39F-615A-475F-A671-7BC556D02E7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731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DA39F-615A-475F-A671-7BC556D02E7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021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DA39F-615A-475F-A671-7BC556D02E7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809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DA39F-615A-475F-A671-7BC556D02E7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542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以一天早上老板的紧急任务为例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虚拟数字化的世界里几乎所有任务可以不依赖前置；</a:t>
            </a:r>
            <a:endParaRPr lang="en-US" altLang="zh-CN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多数交易的失败率并不高，产生的无效处理和回退操作占比不高；</a:t>
            </a:r>
            <a:endParaRPr lang="en-US" altLang="zh-CN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内存计算使代价小到可以忽略不计。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B22E0-EEA0-4BD1-AC80-18BE170105E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983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AutoNum type="arabicPeriod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超强性能：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无锁无阻塞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，异步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内存计算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AutoNum type="arabicPeriod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AutoNum type="arabicPeriod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真正意义上的可落地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领域模型架构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：开发人员只需关心领域对象上的逻辑实现，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不用关心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任何并发冲突和数据持久化问题；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AutoNum type="arabicPeriod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AutoNum type="arabicPeriod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CQRS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读写分离彻底解决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微服务跨域查询困惑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AutoNum type="arabicPeriod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AutoNum type="arabicPeriod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Saga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事务编排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，代替低效的分布式事务；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AutoNum type="arabicPeriod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AutoNum type="arabicPeriod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ES*2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体系为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无冗余集群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，提供灾难节点恢复，以及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停机扩容机制。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AutoNum type="arabicPeriod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AutoNum type="arabicPeriod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以最小服务器节点，提供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HA&amp;HP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的交易系统。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B22E0-EEA0-4BD1-AC80-18BE170105E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719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当前主流技术架构在性能和业务解耦方面都有较大的缺陷：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性能方面：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 </a:t>
            </a:r>
            <a:r>
              <a:rPr lang="zh-CN" altLang="en-US" dirty="0"/>
              <a:t>高并发争抢下，线程、连接都容易发生阻塞；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2. </a:t>
            </a:r>
            <a:r>
              <a:rPr lang="zh-CN" altLang="en-US" dirty="0"/>
              <a:t>为保证一致性，使用锁或</a:t>
            </a:r>
            <a:r>
              <a:rPr lang="en-US" altLang="zh-CN" dirty="0"/>
              <a:t>2PC</a:t>
            </a:r>
            <a:r>
              <a:rPr lang="zh-CN" altLang="en-US" dirty="0"/>
              <a:t>等方案，但其实都存在很大的性能缺陷；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3. </a:t>
            </a:r>
            <a:r>
              <a:rPr lang="zh-CN" altLang="en-US" dirty="0"/>
              <a:t>调用链路依赖，若不做熔断会发生连锁</a:t>
            </a:r>
            <a:r>
              <a:rPr lang="en-US" altLang="zh-CN" dirty="0"/>
              <a:t>&amp;</a:t>
            </a:r>
            <a:r>
              <a:rPr lang="zh-CN" altLang="en-US" dirty="0"/>
              <a:t>惊群效应；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r>
              <a:rPr lang="zh-CN" altLang="en-US" dirty="0"/>
              <a:t>业务解耦方面：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微服务 </a:t>
            </a:r>
            <a:r>
              <a:rPr lang="en-US" altLang="zh-CN" dirty="0"/>
              <a:t>VS </a:t>
            </a:r>
            <a:r>
              <a:rPr lang="zh-CN" altLang="en-US" dirty="0"/>
              <a:t>跨域查询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服务边界和粒度的划分缺乏依据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DA39F-615A-475F-A671-7BC556D02E7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028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特殊的业务背景和场景最终决定采用较为激进的技术选型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DA39F-615A-475F-A671-7BC556D02E7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366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特殊的业务背景和场景最终决定采用较为激进的技术选型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DA39F-615A-475F-A671-7BC556D02E7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678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MySQL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数据库连接数在</a:t>
            </a:r>
            <a:r>
              <a: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5K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，分</a:t>
            </a:r>
            <a:r>
              <a: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个库最大并发能力</a:t>
            </a:r>
            <a:r>
              <a: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万，即</a:t>
            </a:r>
            <a:r>
              <a:rPr lang="en-US" altLang="zh-CN" sz="1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r>
            <a:r>
              <a:rPr lang="zh-CN" altLang="en-US" sz="1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万</a:t>
            </a:r>
            <a:r>
              <a:rPr lang="en-US" altLang="zh-CN" sz="1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TPS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约</a:t>
            </a:r>
            <a:r>
              <a:rPr lang="en-US" altLang="zh-CN" sz="1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40</a:t>
            </a:r>
            <a:r>
              <a:rPr lang="zh-CN" altLang="en-US" sz="1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秒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完成所有请求，还不错的成绩</a:t>
            </a:r>
            <a:r>
              <a: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……</a:t>
            </a:r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DA39F-615A-475F-A671-7BC556D02E7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045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DA39F-615A-475F-A671-7BC556D02E7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78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高并发</a:t>
            </a:r>
            <a:r>
              <a:rPr lang="zh-CN" altLang="en-US" sz="3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≠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高并发争抢，一旦加锁会导致阻塞等待问题更为严峻，性能问题堪忧</a:t>
            </a:r>
            <a:r>
              <a: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……</a:t>
            </a:r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DA39F-615A-475F-A671-7BC556D02E7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314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理论模型，</a:t>
            </a:r>
            <a:r>
              <a: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TPS&gt;1000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万</a:t>
            </a:r>
            <a:r>
              <a: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……</a:t>
            </a:r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B22E0-EEA0-4BD1-AC80-18BE170105E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095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由于</a:t>
            </a:r>
            <a:r>
              <a: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万</a:t>
            </a:r>
            <a:r>
              <a: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用户的请求根据购物意愿分散到</a:t>
            </a:r>
            <a:r>
              <a: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200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万个商品</a:t>
            </a:r>
            <a:r>
              <a: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SKU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上：</a:t>
            </a:r>
            <a:endParaRPr lang="en-US" altLang="zh-CN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每个内存领域对象都</a:t>
            </a:r>
            <a:r>
              <a:rPr lang="zh-CN" alt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强制串行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执行用户请求，</a:t>
            </a:r>
            <a:r>
              <a:rPr lang="zh-CN" alt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避免了竞争争抢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；</a:t>
            </a:r>
            <a:endParaRPr lang="en-US" altLang="zh-CN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内存领域对象上扣库存操作</a:t>
            </a:r>
            <a:r>
              <a:rPr lang="zh-CN" alt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处理时间极快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，基本没可能出现请求阻塞情况；</a:t>
            </a:r>
            <a:endParaRPr lang="en-US" altLang="zh-CN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从架构层面彻底解决高并发争抢的性能问题！！</a:t>
            </a:r>
            <a:endParaRPr lang="en-US" altLang="zh-CN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理论模型，</a:t>
            </a:r>
            <a:r>
              <a: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TPS&gt;100</a:t>
            </a: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万</a:t>
            </a:r>
            <a:r>
              <a: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+……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B22E0-EEA0-4BD1-AC80-18BE170105E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22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67335" y="2811566"/>
            <a:ext cx="6176194" cy="615297"/>
          </a:xfrm>
        </p:spPr>
        <p:txBody>
          <a:bodyPr anchor="b">
            <a:normAutofit/>
          </a:bodyPr>
          <a:lstStyle>
            <a:lvl1pPr algn="l" rtl="0" eaLnBrk="1" latinLnBrk="0" hangingPunct="1">
              <a:defRPr sz="3200" b="0" u="none" strike="noStrike" kern="1200" cap="none" spc="0" normalizeH="0">
                <a:solidFill>
                  <a:schemeClr val="bg1"/>
                </a:solidFill>
                <a:uFillTx/>
                <a:ea typeface="黑体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2565" y="144145"/>
            <a:ext cx="5259070" cy="433070"/>
          </a:xfrm>
        </p:spPr>
        <p:txBody>
          <a:bodyPr/>
          <a:lstStyle>
            <a:lvl1pPr eaLnBrk="1" latinLnBrk="0" hangingPunct="1">
              <a:defRPr sz="2000" b="0" u="none" strike="noStrike" kern="1200" cap="none" spc="0" normalizeH="0">
                <a:solidFill>
                  <a:schemeClr val="bg1"/>
                </a:solidFill>
                <a:uFillTx/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1" y="1803163"/>
            <a:ext cx="7886712" cy="437380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623754" y="1119188"/>
            <a:ext cx="7921625" cy="56356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结束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12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1" y="1825628"/>
            <a:ext cx="7886712" cy="4351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1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2017/6/1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5" y="6356359"/>
            <a:ext cx="3086105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60" y="6356359"/>
            <a:ext cx="2057403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4.jpe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1.svg"/><Relationship Id="rId5" Type="http://schemas.openxmlformats.org/officeDocument/2006/relationships/image" Target="../media/image19.svg"/><Relationship Id="rId10" Type="http://schemas.openxmlformats.org/officeDocument/2006/relationships/image" Target="../media/image10.png"/><Relationship Id="rId4" Type="http://schemas.openxmlformats.org/officeDocument/2006/relationships/image" Target="../media/image18.png"/><Relationship Id="rId9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9.svg"/><Relationship Id="rId4" Type="http://schemas.openxmlformats.org/officeDocument/2006/relationships/image" Target="../media/image9.sv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25.png"/><Relationship Id="rId5" Type="http://schemas.openxmlformats.org/officeDocument/2006/relationships/image" Target="../media/image10.png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1.svg"/><Relationship Id="rId3" Type="http://schemas.openxmlformats.org/officeDocument/2006/relationships/image" Target="../media/image9.svg"/><Relationship Id="rId7" Type="http://schemas.openxmlformats.org/officeDocument/2006/relationships/image" Target="../media/image17.svg"/><Relationship Id="rId12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9.svg"/><Relationship Id="rId5" Type="http://schemas.openxmlformats.org/officeDocument/2006/relationships/image" Target="../media/image27.svg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9.svg"/><Relationship Id="rId9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/>
          </p:nvPr>
        </p:nvSpPr>
        <p:spPr>
          <a:xfrm>
            <a:off x="267334" y="2480500"/>
            <a:ext cx="8295693" cy="946364"/>
          </a:xfrm>
        </p:spPr>
        <p:txBody>
          <a:bodyPr>
            <a:normAutofit fontScale="90000"/>
          </a:bodyPr>
          <a:lstStyle/>
          <a:p>
            <a:r>
              <a:rPr lang="en-US" altLang="zh-CN" sz="4900" dirty="0"/>
              <a:t>   </a:t>
            </a:r>
            <a:r>
              <a:rPr lang="zh-CN" altLang="en-US" sz="6700" dirty="0"/>
              <a:t>乾坤</a:t>
            </a:r>
            <a:br>
              <a:rPr lang="en-US" altLang="zh-CN" dirty="0"/>
            </a:br>
            <a:r>
              <a:rPr lang="en-US" altLang="zh-CN" dirty="0"/>
              <a:t>		</a:t>
            </a:r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5082246" y="5511659"/>
            <a:ext cx="3723276" cy="5834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u="none" strike="noStrike" kern="1200" cap="none" spc="0" normalizeH="0">
                <a:solidFill>
                  <a:schemeClr val="bg1"/>
                </a:solidFill>
                <a:uFillTx/>
                <a:latin typeface="+mj-lt"/>
                <a:ea typeface="黑体" charset="0"/>
                <a:cs typeface="+mj-cs"/>
              </a:defRPr>
            </a:lvl1pPr>
          </a:lstStyle>
          <a:p>
            <a:pPr algn="r"/>
            <a:r>
              <a:rPr lang="zh-CN" altLang="en-US" sz="2500" dirty="0">
                <a:latin typeface="黑体" panose="02010609060101010101" pitchFamily="49" charset="-122"/>
                <a:ea typeface="黑体" panose="02010609060101010101" pitchFamily="49" charset="-122"/>
              </a:rPr>
              <a:t>主讲人：深蓝</a:t>
            </a:r>
            <a:r>
              <a:rPr lang="en-US" altLang="zh-CN" sz="2500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2500" dirty="0">
                <a:latin typeface="黑体" panose="02010609060101010101" pitchFamily="49" charset="-122"/>
                <a:ea typeface="黑体" panose="02010609060101010101" pitchFamily="49" charset="-122"/>
              </a:rPr>
              <a:t>陈秋余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微服务的协奏曲：乾坤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23754" y="1119188"/>
            <a:ext cx="7921625" cy="563562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改成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万用户疯抢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200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万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SKU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的商品会咋样？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3729513" y="1699380"/>
            <a:ext cx="1882247" cy="1056736"/>
            <a:chOff x="970151" y="2510307"/>
            <a:chExt cx="1882247" cy="1056736"/>
          </a:xfrm>
        </p:grpSpPr>
        <p:pic>
          <p:nvPicPr>
            <p:cNvPr id="3" name="图形 2" descr="群组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7895" y="2652643"/>
              <a:ext cx="914400" cy="914400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970151" y="2510307"/>
              <a:ext cx="18822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10,000,000+</a:t>
              </a:r>
              <a:r>
                <a:rPr lang="zh-CN" altLang="en-US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用户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623754" y="1706219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主流技术架构方案示意</a:t>
            </a:r>
          </a:p>
        </p:txBody>
      </p:sp>
      <p:cxnSp>
        <p:nvCxnSpPr>
          <p:cNvPr id="25" name="直接箭头连接符 24"/>
          <p:cNvCxnSpPr>
            <a:cxnSpLocks/>
            <a:stCxn id="3" idx="2"/>
          </p:cNvCxnSpPr>
          <p:nvPr/>
        </p:nvCxnSpPr>
        <p:spPr>
          <a:xfrm flipH="1">
            <a:off x="696700" y="2756116"/>
            <a:ext cx="3837757" cy="547750"/>
          </a:xfrm>
          <a:prstGeom prst="straightConnector1">
            <a:avLst/>
          </a:prstGeom>
          <a:ln w="38100" cmpd="dbl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cxnSpLocks/>
            <a:stCxn id="3" idx="2"/>
          </p:cNvCxnSpPr>
          <p:nvPr/>
        </p:nvCxnSpPr>
        <p:spPr>
          <a:xfrm flipH="1">
            <a:off x="1550648" y="2756116"/>
            <a:ext cx="2983809" cy="562361"/>
          </a:xfrm>
          <a:prstGeom prst="straightConnector1">
            <a:avLst/>
          </a:prstGeom>
          <a:ln w="38100" cmpd="dbl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428031" y="3303867"/>
            <a:ext cx="8329717" cy="0"/>
          </a:xfrm>
          <a:prstGeom prst="line">
            <a:avLst/>
          </a:prstGeom>
          <a:ln w="25400" cmpd="dbl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cxnSpLocks/>
            <a:stCxn id="3" idx="2"/>
          </p:cNvCxnSpPr>
          <p:nvPr/>
        </p:nvCxnSpPr>
        <p:spPr>
          <a:xfrm flipH="1">
            <a:off x="2412755" y="2756116"/>
            <a:ext cx="2121702" cy="547749"/>
          </a:xfrm>
          <a:prstGeom prst="straightConnector1">
            <a:avLst/>
          </a:prstGeom>
          <a:ln w="38100" cmpd="dbl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cxnSpLocks/>
            <a:stCxn id="3" idx="2"/>
          </p:cNvCxnSpPr>
          <p:nvPr/>
        </p:nvCxnSpPr>
        <p:spPr>
          <a:xfrm flipH="1">
            <a:off x="3283015" y="2756116"/>
            <a:ext cx="1251442" cy="547749"/>
          </a:xfrm>
          <a:prstGeom prst="straightConnector1">
            <a:avLst/>
          </a:prstGeom>
          <a:ln w="38100" cmpd="dbl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组合 107"/>
          <p:cNvGrpSpPr/>
          <p:nvPr/>
        </p:nvGrpSpPr>
        <p:grpSpPr>
          <a:xfrm>
            <a:off x="231343" y="3303867"/>
            <a:ext cx="914400" cy="2586873"/>
            <a:chOff x="231343" y="3510761"/>
            <a:chExt cx="914400" cy="2586873"/>
          </a:xfrm>
        </p:grpSpPr>
        <p:pic>
          <p:nvPicPr>
            <p:cNvPr id="68" name="图形 67" descr="数据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1343" y="5183234"/>
              <a:ext cx="914400" cy="914400"/>
            </a:xfrm>
            <a:prstGeom prst="rect">
              <a:avLst/>
            </a:prstGeom>
          </p:spPr>
        </p:pic>
        <p:cxnSp>
          <p:nvCxnSpPr>
            <p:cNvPr id="69" name="直接箭头连接符 68"/>
            <p:cNvCxnSpPr>
              <a:cxnSpLocks/>
              <a:endCxn id="68" idx="0"/>
            </p:cNvCxnSpPr>
            <p:nvPr/>
          </p:nvCxnSpPr>
          <p:spPr>
            <a:xfrm>
              <a:off x="688543" y="3510761"/>
              <a:ext cx="0" cy="1672473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图形 102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3594394"/>
              <a:ext cx="368813" cy="368813"/>
            </a:xfrm>
            <a:prstGeom prst="rect">
              <a:avLst/>
            </a:prstGeom>
          </p:spPr>
        </p:pic>
        <p:pic>
          <p:nvPicPr>
            <p:cNvPr id="104" name="图形 103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010693"/>
              <a:ext cx="368813" cy="368813"/>
            </a:xfrm>
            <a:prstGeom prst="rect">
              <a:avLst/>
            </a:prstGeom>
          </p:spPr>
        </p:pic>
        <p:pic>
          <p:nvPicPr>
            <p:cNvPr id="105" name="图形 104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5038" y="4426992"/>
              <a:ext cx="368813" cy="368813"/>
            </a:xfrm>
            <a:prstGeom prst="rect">
              <a:avLst/>
            </a:prstGeom>
          </p:spPr>
        </p:pic>
        <p:pic>
          <p:nvPicPr>
            <p:cNvPr id="106" name="图形 105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843290"/>
              <a:ext cx="368813" cy="368813"/>
            </a:xfrm>
            <a:prstGeom prst="rect">
              <a:avLst/>
            </a:prstGeom>
          </p:spPr>
        </p:pic>
      </p:grpSp>
      <p:grpSp>
        <p:nvGrpSpPr>
          <p:cNvPr id="109" name="组合 108"/>
          <p:cNvGrpSpPr/>
          <p:nvPr/>
        </p:nvGrpSpPr>
        <p:grpSpPr>
          <a:xfrm>
            <a:off x="1104325" y="3303867"/>
            <a:ext cx="914400" cy="2586873"/>
            <a:chOff x="231343" y="3510761"/>
            <a:chExt cx="914400" cy="2586873"/>
          </a:xfrm>
        </p:grpSpPr>
        <p:pic>
          <p:nvPicPr>
            <p:cNvPr id="110" name="图形 109" descr="数据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1343" y="5183234"/>
              <a:ext cx="914400" cy="914400"/>
            </a:xfrm>
            <a:prstGeom prst="rect">
              <a:avLst/>
            </a:prstGeom>
          </p:spPr>
        </p:pic>
        <p:cxnSp>
          <p:nvCxnSpPr>
            <p:cNvPr id="111" name="直接箭头连接符 110"/>
            <p:cNvCxnSpPr>
              <a:cxnSpLocks/>
              <a:endCxn id="110" idx="0"/>
            </p:cNvCxnSpPr>
            <p:nvPr/>
          </p:nvCxnSpPr>
          <p:spPr>
            <a:xfrm>
              <a:off x="688543" y="3510761"/>
              <a:ext cx="0" cy="1672473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2" name="图形 111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3594394"/>
              <a:ext cx="368813" cy="368813"/>
            </a:xfrm>
            <a:prstGeom prst="rect">
              <a:avLst/>
            </a:prstGeom>
          </p:spPr>
        </p:pic>
        <p:pic>
          <p:nvPicPr>
            <p:cNvPr id="113" name="图形 112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010693"/>
              <a:ext cx="368813" cy="368813"/>
            </a:xfrm>
            <a:prstGeom prst="rect">
              <a:avLst/>
            </a:prstGeom>
          </p:spPr>
        </p:pic>
        <p:pic>
          <p:nvPicPr>
            <p:cNvPr id="114" name="图形 113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5038" y="4426992"/>
              <a:ext cx="368813" cy="368813"/>
            </a:xfrm>
            <a:prstGeom prst="rect">
              <a:avLst/>
            </a:prstGeom>
          </p:spPr>
        </p:pic>
        <p:pic>
          <p:nvPicPr>
            <p:cNvPr id="115" name="图形 114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843290"/>
              <a:ext cx="368813" cy="368813"/>
            </a:xfrm>
            <a:prstGeom prst="rect">
              <a:avLst/>
            </a:prstGeom>
          </p:spPr>
        </p:pic>
      </p:grpSp>
      <p:grpSp>
        <p:nvGrpSpPr>
          <p:cNvPr id="116" name="组合 115"/>
          <p:cNvGrpSpPr/>
          <p:nvPr/>
        </p:nvGrpSpPr>
        <p:grpSpPr>
          <a:xfrm>
            <a:off x="1977307" y="3303867"/>
            <a:ext cx="914400" cy="2586873"/>
            <a:chOff x="231343" y="3510761"/>
            <a:chExt cx="914400" cy="2586873"/>
          </a:xfrm>
        </p:grpSpPr>
        <p:pic>
          <p:nvPicPr>
            <p:cNvPr id="117" name="图形 116" descr="数据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1343" y="5183234"/>
              <a:ext cx="914400" cy="914400"/>
            </a:xfrm>
            <a:prstGeom prst="rect">
              <a:avLst/>
            </a:prstGeom>
          </p:spPr>
        </p:pic>
        <p:cxnSp>
          <p:nvCxnSpPr>
            <p:cNvPr id="118" name="直接箭头连接符 117"/>
            <p:cNvCxnSpPr>
              <a:cxnSpLocks/>
              <a:endCxn id="117" idx="0"/>
            </p:cNvCxnSpPr>
            <p:nvPr/>
          </p:nvCxnSpPr>
          <p:spPr>
            <a:xfrm>
              <a:off x="688543" y="3510761"/>
              <a:ext cx="0" cy="1672473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9" name="图形 118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3594394"/>
              <a:ext cx="368813" cy="368813"/>
            </a:xfrm>
            <a:prstGeom prst="rect">
              <a:avLst/>
            </a:prstGeom>
          </p:spPr>
        </p:pic>
        <p:pic>
          <p:nvPicPr>
            <p:cNvPr id="120" name="图形 119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010693"/>
              <a:ext cx="368813" cy="368813"/>
            </a:xfrm>
            <a:prstGeom prst="rect">
              <a:avLst/>
            </a:prstGeom>
          </p:spPr>
        </p:pic>
        <p:pic>
          <p:nvPicPr>
            <p:cNvPr id="121" name="图形 120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5038" y="4426992"/>
              <a:ext cx="368813" cy="368813"/>
            </a:xfrm>
            <a:prstGeom prst="rect">
              <a:avLst/>
            </a:prstGeom>
          </p:spPr>
        </p:pic>
        <p:pic>
          <p:nvPicPr>
            <p:cNvPr id="122" name="图形 121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843290"/>
              <a:ext cx="368813" cy="368813"/>
            </a:xfrm>
            <a:prstGeom prst="rect">
              <a:avLst/>
            </a:prstGeom>
          </p:spPr>
        </p:pic>
      </p:grpSp>
      <p:grpSp>
        <p:nvGrpSpPr>
          <p:cNvPr id="123" name="组合 122"/>
          <p:cNvGrpSpPr/>
          <p:nvPr/>
        </p:nvGrpSpPr>
        <p:grpSpPr>
          <a:xfrm>
            <a:off x="2850289" y="3303867"/>
            <a:ext cx="914400" cy="2586873"/>
            <a:chOff x="231343" y="3510761"/>
            <a:chExt cx="914400" cy="2586873"/>
          </a:xfrm>
        </p:grpSpPr>
        <p:pic>
          <p:nvPicPr>
            <p:cNvPr id="124" name="图形 123" descr="数据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1343" y="5183234"/>
              <a:ext cx="914400" cy="914400"/>
            </a:xfrm>
            <a:prstGeom prst="rect">
              <a:avLst/>
            </a:prstGeom>
          </p:spPr>
        </p:pic>
        <p:cxnSp>
          <p:nvCxnSpPr>
            <p:cNvPr id="125" name="直接箭头连接符 124"/>
            <p:cNvCxnSpPr>
              <a:cxnSpLocks/>
              <a:endCxn id="124" idx="0"/>
            </p:cNvCxnSpPr>
            <p:nvPr/>
          </p:nvCxnSpPr>
          <p:spPr>
            <a:xfrm>
              <a:off x="688543" y="3510761"/>
              <a:ext cx="0" cy="1672473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图形 125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3594394"/>
              <a:ext cx="368813" cy="368813"/>
            </a:xfrm>
            <a:prstGeom prst="rect">
              <a:avLst/>
            </a:prstGeom>
          </p:spPr>
        </p:pic>
        <p:pic>
          <p:nvPicPr>
            <p:cNvPr id="127" name="图形 126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010693"/>
              <a:ext cx="368813" cy="368813"/>
            </a:xfrm>
            <a:prstGeom prst="rect">
              <a:avLst/>
            </a:prstGeom>
          </p:spPr>
        </p:pic>
        <p:pic>
          <p:nvPicPr>
            <p:cNvPr id="128" name="图形 127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5038" y="4426992"/>
              <a:ext cx="368813" cy="368813"/>
            </a:xfrm>
            <a:prstGeom prst="rect">
              <a:avLst/>
            </a:prstGeom>
          </p:spPr>
        </p:pic>
        <p:pic>
          <p:nvPicPr>
            <p:cNvPr id="129" name="图形 128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843290"/>
              <a:ext cx="368813" cy="368813"/>
            </a:xfrm>
            <a:prstGeom prst="rect">
              <a:avLst/>
            </a:prstGeom>
          </p:spPr>
        </p:pic>
      </p:grpSp>
      <p:grpSp>
        <p:nvGrpSpPr>
          <p:cNvPr id="130" name="组合 129"/>
          <p:cNvGrpSpPr/>
          <p:nvPr/>
        </p:nvGrpSpPr>
        <p:grpSpPr>
          <a:xfrm>
            <a:off x="3723271" y="3303867"/>
            <a:ext cx="914400" cy="2586873"/>
            <a:chOff x="231343" y="3510761"/>
            <a:chExt cx="914400" cy="2586873"/>
          </a:xfrm>
        </p:grpSpPr>
        <p:pic>
          <p:nvPicPr>
            <p:cNvPr id="131" name="图形 130" descr="数据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1343" y="5183234"/>
              <a:ext cx="914400" cy="914400"/>
            </a:xfrm>
            <a:prstGeom prst="rect">
              <a:avLst/>
            </a:prstGeom>
          </p:spPr>
        </p:pic>
        <p:cxnSp>
          <p:nvCxnSpPr>
            <p:cNvPr id="132" name="直接箭头连接符 131"/>
            <p:cNvCxnSpPr>
              <a:cxnSpLocks/>
              <a:endCxn id="131" idx="0"/>
            </p:cNvCxnSpPr>
            <p:nvPr/>
          </p:nvCxnSpPr>
          <p:spPr>
            <a:xfrm>
              <a:off x="688543" y="3510761"/>
              <a:ext cx="0" cy="1672473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3" name="图形 132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3594394"/>
              <a:ext cx="368813" cy="368813"/>
            </a:xfrm>
            <a:prstGeom prst="rect">
              <a:avLst/>
            </a:prstGeom>
          </p:spPr>
        </p:pic>
        <p:pic>
          <p:nvPicPr>
            <p:cNvPr id="134" name="图形 133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010693"/>
              <a:ext cx="368813" cy="368813"/>
            </a:xfrm>
            <a:prstGeom prst="rect">
              <a:avLst/>
            </a:prstGeom>
          </p:spPr>
        </p:pic>
        <p:pic>
          <p:nvPicPr>
            <p:cNvPr id="135" name="图形 134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5038" y="4426992"/>
              <a:ext cx="368813" cy="368813"/>
            </a:xfrm>
            <a:prstGeom prst="rect">
              <a:avLst/>
            </a:prstGeom>
          </p:spPr>
        </p:pic>
        <p:pic>
          <p:nvPicPr>
            <p:cNvPr id="136" name="图形 135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843290"/>
              <a:ext cx="368813" cy="368813"/>
            </a:xfrm>
            <a:prstGeom prst="rect">
              <a:avLst/>
            </a:prstGeom>
          </p:spPr>
        </p:pic>
      </p:grpSp>
      <p:grpSp>
        <p:nvGrpSpPr>
          <p:cNvPr id="137" name="组合 136"/>
          <p:cNvGrpSpPr/>
          <p:nvPr/>
        </p:nvGrpSpPr>
        <p:grpSpPr>
          <a:xfrm>
            <a:off x="4596253" y="3303867"/>
            <a:ext cx="914400" cy="2586873"/>
            <a:chOff x="231343" y="3510761"/>
            <a:chExt cx="914400" cy="2586873"/>
          </a:xfrm>
        </p:grpSpPr>
        <p:pic>
          <p:nvPicPr>
            <p:cNvPr id="138" name="图形 137" descr="数据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1343" y="5183234"/>
              <a:ext cx="914400" cy="914400"/>
            </a:xfrm>
            <a:prstGeom prst="rect">
              <a:avLst/>
            </a:prstGeom>
          </p:spPr>
        </p:pic>
        <p:cxnSp>
          <p:nvCxnSpPr>
            <p:cNvPr id="139" name="直接箭头连接符 138"/>
            <p:cNvCxnSpPr>
              <a:cxnSpLocks/>
              <a:endCxn id="138" idx="0"/>
            </p:cNvCxnSpPr>
            <p:nvPr/>
          </p:nvCxnSpPr>
          <p:spPr>
            <a:xfrm>
              <a:off x="688543" y="3510761"/>
              <a:ext cx="0" cy="1672473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图形 139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3594394"/>
              <a:ext cx="368813" cy="368813"/>
            </a:xfrm>
            <a:prstGeom prst="rect">
              <a:avLst/>
            </a:prstGeom>
          </p:spPr>
        </p:pic>
        <p:pic>
          <p:nvPicPr>
            <p:cNvPr id="141" name="图形 140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010693"/>
              <a:ext cx="368813" cy="368813"/>
            </a:xfrm>
            <a:prstGeom prst="rect">
              <a:avLst/>
            </a:prstGeom>
          </p:spPr>
        </p:pic>
        <p:pic>
          <p:nvPicPr>
            <p:cNvPr id="142" name="图形 141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5038" y="4426992"/>
              <a:ext cx="368813" cy="368813"/>
            </a:xfrm>
            <a:prstGeom prst="rect">
              <a:avLst/>
            </a:prstGeom>
          </p:spPr>
        </p:pic>
        <p:pic>
          <p:nvPicPr>
            <p:cNvPr id="143" name="图形 142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843290"/>
              <a:ext cx="368813" cy="368813"/>
            </a:xfrm>
            <a:prstGeom prst="rect">
              <a:avLst/>
            </a:prstGeom>
          </p:spPr>
        </p:pic>
      </p:grpSp>
      <p:grpSp>
        <p:nvGrpSpPr>
          <p:cNvPr id="144" name="组合 143"/>
          <p:cNvGrpSpPr/>
          <p:nvPr/>
        </p:nvGrpSpPr>
        <p:grpSpPr>
          <a:xfrm>
            <a:off x="5469235" y="3303867"/>
            <a:ext cx="914400" cy="2586873"/>
            <a:chOff x="231343" y="3510761"/>
            <a:chExt cx="914400" cy="2586873"/>
          </a:xfrm>
        </p:grpSpPr>
        <p:pic>
          <p:nvPicPr>
            <p:cNvPr id="145" name="图形 144" descr="数据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1343" y="5183234"/>
              <a:ext cx="914400" cy="914400"/>
            </a:xfrm>
            <a:prstGeom prst="rect">
              <a:avLst/>
            </a:prstGeom>
          </p:spPr>
        </p:pic>
        <p:cxnSp>
          <p:nvCxnSpPr>
            <p:cNvPr id="146" name="直接箭头连接符 145"/>
            <p:cNvCxnSpPr>
              <a:cxnSpLocks/>
              <a:endCxn id="145" idx="0"/>
            </p:cNvCxnSpPr>
            <p:nvPr/>
          </p:nvCxnSpPr>
          <p:spPr>
            <a:xfrm>
              <a:off x="688543" y="3510761"/>
              <a:ext cx="0" cy="1672473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7" name="图形 146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3594394"/>
              <a:ext cx="368813" cy="368813"/>
            </a:xfrm>
            <a:prstGeom prst="rect">
              <a:avLst/>
            </a:prstGeom>
          </p:spPr>
        </p:pic>
        <p:pic>
          <p:nvPicPr>
            <p:cNvPr id="148" name="图形 147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010693"/>
              <a:ext cx="368813" cy="368813"/>
            </a:xfrm>
            <a:prstGeom prst="rect">
              <a:avLst/>
            </a:prstGeom>
          </p:spPr>
        </p:pic>
        <p:pic>
          <p:nvPicPr>
            <p:cNvPr id="149" name="图形 148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5038" y="4426992"/>
              <a:ext cx="368813" cy="368813"/>
            </a:xfrm>
            <a:prstGeom prst="rect">
              <a:avLst/>
            </a:prstGeom>
          </p:spPr>
        </p:pic>
        <p:pic>
          <p:nvPicPr>
            <p:cNvPr id="150" name="图形 149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843290"/>
              <a:ext cx="368813" cy="368813"/>
            </a:xfrm>
            <a:prstGeom prst="rect">
              <a:avLst/>
            </a:prstGeom>
          </p:spPr>
        </p:pic>
      </p:grpSp>
      <p:grpSp>
        <p:nvGrpSpPr>
          <p:cNvPr id="151" name="组合 150"/>
          <p:cNvGrpSpPr/>
          <p:nvPr/>
        </p:nvGrpSpPr>
        <p:grpSpPr>
          <a:xfrm>
            <a:off x="6342217" y="3303867"/>
            <a:ext cx="914400" cy="2586873"/>
            <a:chOff x="231343" y="3510761"/>
            <a:chExt cx="914400" cy="2586873"/>
          </a:xfrm>
        </p:grpSpPr>
        <p:pic>
          <p:nvPicPr>
            <p:cNvPr id="152" name="图形 151" descr="数据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1343" y="5183234"/>
              <a:ext cx="914400" cy="914400"/>
            </a:xfrm>
            <a:prstGeom prst="rect">
              <a:avLst/>
            </a:prstGeom>
          </p:spPr>
        </p:pic>
        <p:cxnSp>
          <p:nvCxnSpPr>
            <p:cNvPr id="153" name="直接箭头连接符 152"/>
            <p:cNvCxnSpPr>
              <a:cxnSpLocks/>
              <a:endCxn id="152" idx="0"/>
            </p:cNvCxnSpPr>
            <p:nvPr/>
          </p:nvCxnSpPr>
          <p:spPr>
            <a:xfrm>
              <a:off x="688543" y="3510761"/>
              <a:ext cx="0" cy="1672473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4" name="图形 153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3594394"/>
              <a:ext cx="368813" cy="368813"/>
            </a:xfrm>
            <a:prstGeom prst="rect">
              <a:avLst/>
            </a:prstGeom>
          </p:spPr>
        </p:pic>
        <p:pic>
          <p:nvPicPr>
            <p:cNvPr id="155" name="图形 154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010693"/>
              <a:ext cx="368813" cy="368813"/>
            </a:xfrm>
            <a:prstGeom prst="rect">
              <a:avLst/>
            </a:prstGeom>
          </p:spPr>
        </p:pic>
        <p:pic>
          <p:nvPicPr>
            <p:cNvPr id="156" name="图形 155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5038" y="4426992"/>
              <a:ext cx="368813" cy="368813"/>
            </a:xfrm>
            <a:prstGeom prst="rect">
              <a:avLst/>
            </a:prstGeom>
          </p:spPr>
        </p:pic>
        <p:pic>
          <p:nvPicPr>
            <p:cNvPr id="157" name="图形 156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843290"/>
              <a:ext cx="368813" cy="368813"/>
            </a:xfrm>
            <a:prstGeom prst="rect">
              <a:avLst/>
            </a:prstGeom>
          </p:spPr>
        </p:pic>
      </p:grpSp>
      <p:grpSp>
        <p:nvGrpSpPr>
          <p:cNvPr id="158" name="组合 157"/>
          <p:cNvGrpSpPr/>
          <p:nvPr/>
        </p:nvGrpSpPr>
        <p:grpSpPr>
          <a:xfrm>
            <a:off x="7215199" y="3303867"/>
            <a:ext cx="914400" cy="2586873"/>
            <a:chOff x="231343" y="3510761"/>
            <a:chExt cx="914400" cy="2586873"/>
          </a:xfrm>
        </p:grpSpPr>
        <p:pic>
          <p:nvPicPr>
            <p:cNvPr id="159" name="图形 158" descr="数据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1343" y="5183234"/>
              <a:ext cx="914400" cy="914400"/>
            </a:xfrm>
            <a:prstGeom prst="rect">
              <a:avLst/>
            </a:prstGeom>
          </p:spPr>
        </p:pic>
        <p:cxnSp>
          <p:nvCxnSpPr>
            <p:cNvPr id="160" name="直接箭头连接符 159"/>
            <p:cNvCxnSpPr>
              <a:cxnSpLocks/>
              <a:endCxn id="159" idx="0"/>
            </p:cNvCxnSpPr>
            <p:nvPr/>
          </p:nvCxnSpPr>
          <p:spPr>
            <a:xfrm>
              <a:off x="688543" y="3510761"/>
              <a:ext cx="0" cy="1672473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图形 160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3594394"/>
              <a:ext cx="368813" cy="368813"/>
            </a:xfrm>
            <a:prstGeom prst="rect">
              <a:avLst/>
            </a:prstGeom>
          </p:spPr>
        </p:pic>
        <p:pic>
          <p:nvPicPr>
            <p:cNvPr id="162" name="图形 161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010693"/>
              <a:ext cx="368813" cy="368813"/>
            </a:xfrm>
            <a:prstGeom prst="rect">
              <a:avLst/>
            </a:prstGeom>
          </p:spPr>
        </p:pic>
        <p:pic>
          <p:nvPicPr>
            <p:cNvPr id="163" name="图形 162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5038" y="4426992"/>
              <a:ext cx="368813" cy="368813"/>
            </a:xfrm>
            <a:prstGeom prst="rect">
              <a:avLst/>
            </a:prstGeom>
          </p:spPr>
        </p:pic>
        <p:pic>
          <p:nvPicPr>
            <p:cNvPr id="164" name="图形 163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843290"/>
              <a:ext cx="368813" cy="368813"/>
            </a:xfrm>
            <a:prstGeom prst="rect">
              <a:avLst/>
            </a:prstGeom>
          </p:spPr>
        </p:pic>
      </p:grpSp>
      <p:grpSp>
        <p:nvGrpSpPr>
          <p:cNvPr id="165" name="组合 164"/>
          <p:cNvGrpSpPr/>
          <p:nvPr/>
        </p:nvGrpSpPr>
        <p:grpSpPr>
          <a:xfrm>
            <a:off x="8088179" y="3303867"/>
            <a:ext cx="914400" cy="2586873"/>
            <a:chOff x="231343" y="3510761"/>
            <a:chExt cx="914400" cy="2586873"/>
          </a:xfrm>
        </p:grpSpPr>
        <p:pic>
          <p:nvPicPr>
            <p:cNvPr id="166" name="图形 165" descr="数据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1343" y="5183234"/>
              <a:ext cx="914400" cy="914400"/>
            </a:xfrm>
            <a:prstGeom prst="rect">
              <a:avLst/>
            </a:prstGeom>
          </p:spPr>
        </p:pic>
        <p:cxnSp>
          <p:nvCxnSpPr>
            <p:cNvPr id="167" name="直接箭头连接符 166"/>
            <p:cNvCxnSpPr>
              <a:cxnSpLocks/>
              <a:endCxn id="166" idx="0"/>
            </p:cNvCxnSpPr>
            <p:nvPr/>
          </p:nvCxnSpPr>
          <p:spPr>
            <a:xfrm>
              <a:off x="688543" y="3510761"/>
              <a:ext cx="0" cy="1672473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8" name="图形 167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3594394"/>
              <a:ext cx="368813" cy="368813"/>
            </a:xfrm>
            <a:prstGeom prst="rect">
              <a:avLst/>
            </a:prstGeom>
          </p:spPr>
        </p:pic>
        <p:pic>
          <p:nvPicPr>
            <p:cNvPr id="169" name="图形 168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010693"/>
              <a:ext cx="368813" cy="368813"/>
            </a:xfrm>
            <a:prstGeom prst="rect">
              <a:avLst/>
            </a:prstGeom>
          </p:spPr>
        </p:pic>
        <p:pic>
          <p:nvPicPr>
            <p:cNvPr id="170" name="图形 169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5038" y="4426992"/>
              <a:ext cx="368813" cy="368813"/>
            </a:xfrm>
            <a:prstGeom prst="rect">
              <a:avLst/>
            </a:prstGeom>
          </p:spPr>
        </p:pic>
        <p:pic>
          <p:nvPicPr>
            <p:cNvPr id="171" name="图形 170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843290"/>
              <a:ext cx="368813" cy="368813"/>
            </a:xfrm>
            <a:prstGeom prst="rect">
              <a:avLst/>
            </a:prstGeom>
          </p:spPr>
        </p:pic>
      </p:grpSp>
      <p:cxnSp>
        <p:nvCxnSpPr>
          <p:cNvPr id="172" name="直接箭头连接符 171"/>
          <p:cNvCxnSpPr>
            <a:cxnSpLocks/>
            <a:stCxn id="3" idx="2"/>
          </p:cNvCxnSpPr>
          <p:nvPr/>
        </p:nvCxnSpPr>
        <p:spPr>
          <a:xfrm flipH="1">
            <a:off x="4187059" y="2756116"/>
            <a:ext cx="347398" cy="547749"/>
          </a:xfrm>
          <a:prstGeom prst="straightConnector1">
            <a:avLst/>
          </a:prstGeom>
          <a:ln w="38100" cmpd="dbl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箭头连接符 174"/>
          <p:cNvCxnSpPr>
            <a:cxnSpLocks/>
            <a:stCxn id="3" idx="2"/>
          </p:cNvCxnSpPr>
          <p:nvPr/>
        </p:nvCxnSpPr>
        <p:spPr>
          <a:xfrm>
            <a:off x="4534457" y="2756116"/>
            <a:ext cx="536462" cy="538277"/>
          </a:xfrm>
          <a:prstGeom prst="straightConnector1">
            <a:avLst/>
          </a:prstGeom>
          <a:ln w="38100" cmpd="dbl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箭头连接符 178"/>
          <p:cNvCxnSpPr>
            <a:cxnSpLocks/>
            <a:stCxn id="3" idx="2"/>
          </p:cNvCxnSpPr>
          <p:nvPr/>
        </p:nvCxnSpPr>
        <p:spPr>
          <a:xfrm>
            <a:off x="4534457" y="2756116"/>
            <a:ext cx="1409441" cy="538277"/>
          </a:xfrm>
          <a:prstGeom prst="straightConnector1">
            <a:avLst/>
          </a:prstGeom>
          <a:ln w="38100" cmpd="dbl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箭头连接符 181"/>
          <p:cNvCxnSpPr>
            <a:cxnSpLocks/>
            <a:stCxn id="3" idx="2"/>
          </p:cNvCxnSpPr>
          <p:nvPr/>
        </p:nvCxnSpPr>
        <p:spPr>
          <a:xfrm>
            <a:off x="4534457" y="2756116"/>
            <a:ext cx="2282420" cy="546652"/>
          </a:xfrm>
          <a:prstGeom prst="straightConnector1">
            <a:avLst/>
          </a:prstGeom>
          <a:ln w="38100" cmpd="dbl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箭头连接符 184"/>
          <p:cNvCxnSpPr>
            <a:cxnSpLocks/>
            <a:stCxn id="3" idx="2"/>
          </p:cNvCxnSpPr>
          <p:nvPr/>
        </p:nvCxnSpPr>
        <p:spPr>
          <a:xfrm>
            <a:off x="4534457" y="2756116"/>
            <a:ext cx="3155399" cy="505218"/>
          </a:xfrm>
          <a:prstGeom prst="straightConnector1">
            <a:avLst/>
          </a:prstGeom>
          <a:ln w="38100" cmpd="dbl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箭头连接符 187"/>
          <p:cNvCxnSpPr>
            <a:cxnSpLocks/>
            <a:stCxn id="3" idx="2"/>
          </p:cNvCxnSpPr>
          <p:nvPr/>
        </p:nvCxnSpPr>
        <p:spPr>
          <a:xfrm>
            <a:off x="4534457" y="2756116"/>
            <a:ext cx="4009638" cy="518882"/>
          </a:xfrm>
          <a:prstGeom prst="straightConnector1">
            <a:avLst/>
          </a:prstGeom>
          <a:ln w="38100" cmpd="dbl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文本框 190"/>
          <p:cNvSpPr txBox="1"/>
          <p:nvPr/>
        </p:nvSpPr>
        <p:spPr>
          <a:xfrm rot="21113653">
            <a:off x="585741" y="2684011"/>
            <a:ext cx="371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 </a:t>
            </a:r>
            <a:r>
              <a:rPr lang="zh-CN" altLang="en-US" sz="16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①善意的假设用户请求分散到不同</a:t>
            </a:r>
            <a:r>
              <a:rPr lang="en-US" altLang="zh-CN" sz="16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SKU</a:t>
            </a:r>
            <a:endParaRPr lang="zh-CN" altLang="en-US" sz="1600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2" name="文本框 191"/>
          <p:cNvSpPr txBox="1"/>
          <p:nvPr/>
        </p:nvSpPr>
        <p:spPr>
          <a:xfrm>
            <a:off x="142524" y="3049227"/>
            <a:ext cx="400110" cy="18876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②受制于数据库连接数</a:t>
            </a:r>
          </a:p>
        </p:txBody>
      </p:sp>
      <p:sp>
        <p:nvSpPr>
          <p:cNvPr id="195" name="文本框 194"/>
          <p:cNvSpPr txBox="1"/>
          <p:nvPr/>
        </p:nvSpPr>
        <p:spPr>
          <a:xfrm>
            <a:off x="2554124" y="5845084"/>
            <a:ext cx="6324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③这加乐观锁还是悲观锁呢？需要等多久一次操作？我不知道啊</a:t>
            </a:r>
            <a:r>
              <a:rPr lang="en-US" altLang="zh-CN" sz="16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……</a:t>
            </a:r>
            <a:endParaRPr lang="zh-CN" altLang="en-US" sz="1600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5090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矩形: 圆角 295"/>
          <p:cNvSpPr/>
          <p:nvPr/>
        </p:nvSpPr>
        <p:spPr>
          <a:xfrm>
            <a:off x="1326781" y="5377218"/>
            <a:ext cx="6319451" cy="112594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2565" y="144145"/>
            <a:ext cx="5259070" cy="433070"/>
          </a:xfrm>
        </p:spPr>
        <p:txBody>
          <a:bodyPr>
            <a:normAutofit/>
          </a:bodyPr>
          <a:lstStyle/>
          <a:p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微服务的协奏曲：乾坤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乾坤又是如何解决高并发的性能问题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729513" y="1699380"/>
            <a:ext cx="1882247" cy="1056736"/>
            <a:chOff x="970151" y="2510307"/>
            <a:chExt cx="1882247" cy="1056736"/>
          </a:xfrm>
        </p:grpSpPr>
        <p:pic>
          <p:nvPicPr>
            <p:cNvPr id="9" name="图形 8" descr="群组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7895" y="2652643"/>
              <a:ext cx="914400" cy="914400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970151" y="2510307"/>
              <a:ext cx="18822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10,000,000+</a:t>
              </a:r>
              <a:r>
                <a:rPr lang="zh-CN" altLang="en-US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用户</a:t>
              </a:r>
            </a:p>
          </p:txBody>
        </p:sp>
      </p:grpSp>
      <p:sp>
        <p:nvSpPr>
          <p:cNvPr id="104" name="六边形 103"/>
          <p:cNvSpPr/>
          <p:nvPr/>
        </p:nvSpPr>
        <p:spPr>
          <a:xfrm>
            <a:off x="6709613" y="1694126"/>
            <a:ext cx="436478" cy="373433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7" name="文本框 106"/>
          <p:cNvSpPr txBox="1"/>
          <p:nvPr/>
        </p:nvSpPr>
        <p:spPr>
          <a:xfrm>
            <a:off x="7129607" y="171156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内存领域对象</a:t>
            </a:r>
          </a:p>
        </p:txBody>
      </p:sp>
      <p:grpSp>
        <p:nvGrpSpPr>
          <p:cNvPr id="102" name="组合 101"/>
          <p:cNvGrpSpPr/>
          <p:nvPr/>
        </p:nvGrpSpPr>
        <p:grpSpPr>
          <a:xfrm>
            <a:off x="313392" y="3604602"/>
            <a:ext cx="620724" cy="540631"/>
            <a:chOff x="2047529" y="3390621"/>
            <a:chExt cx="620724" cy="540631"/>
          </a:xfrm>
        </p:grpSpPr>
        <p:sp>
          <p:nvSpPr>
            <p:cNvPr id="100" name="六边形 99"/>
            <p:cNvSpPr/>
            <p:nvPr/>
          </p:nvSpPr>
          <p:spPr>
            <a:xfrm>
              <a:off x="2047529" y="3390621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1" name="图形 100" descr="步行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41805" y="3444850"/>
              <a:ext cx="432171" cy="432171"/>
            </a:xfrm>
            <a:prstGeom prst="rect">
              <a:avLst/>
            </a:prstGeom>
          </p:spPr>
        </p:pic>
      </p:grpSp>
      <p:grpSp>
        <p:nvGrpSpPr>
          <p:cNvPr id="141" name="组合 140"/>
          <p:cNvGrpSpPr/>
          <p:nvPr/>
        </p:nvGrpSpPr>
        <p:grpSpPr>
          <a:xfrm>
            <a:off x="2422476" y="3604602"/>
            <a:ext cx="620724" cy="540631"/>
            <a:chOff x="2047529" y="3390621"/>
            <a:chExt cx="620724" cy="540631"/>
          </a:xfrm>
        </p:grpSpPr>
        <p:sp>
          <p:nvSpPr>
            <p:cNvPr id="142" name="六边形 141"/>
            <p:cNvSpPr/>
            <p:nvPr/>
          </p:nvSpPr>
          <p:spPr>
            <a:xfrm>
              <a:off x="2047529" y="3390621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43" name="图形 142" descr="步行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41805" y="3444850"/>
              <a:ext cx="432171" cy="432171"/>
            </a:xfrm>
            <a:prstGeom prst="rect">
              <a:avLst/>
            </a:prstGeom>
          </p:spPr>
        </p:pic>
      </p:grpSp>
      <p:grpSp>
        <p:nvGrpSpPr>
          <p:cNvPr id="153" name="组合 152"/>
          <p:cNvGrpSpPr/>
          <p:nvPr/>
        </p:nvGrpSpPr>
        <p:grpSpPr>
          <a:xfrm>
            <a:off x="1016420" y="3604602"/>
            <a:ext cx="620724" cy="540631"/>
            <a:chOff x="2047529" y="3390621"/>
            <a:chExt cx="620724" cy="540631"/>
          </a:xfrm>
        </p:grpSpPr>
        <p:sp>
          <p:nvSpPr>
            <p:cNvPr id="154" name="六边形 153"/>
            <p:cNvSpPr/>
            <p:nvPr/>
          </p:nvSpPr>
          <p:spPr>
            <a:xfrm>
              <a:off x="2047529" y="3390621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pic>
          <p:nvPicPr>
            <p:cNvPr id="155" name="图形 154" descr="步行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41805" y="3444850"/>
              <a:ext cx="432171" cy="432171"/>
            </a:xfrm>
            <a:prstGeom prst="rect">
              <a:avLst/>
            </a:prstGeom>
          </p:spPr>
        </p:pic>
      </p:grpSp>
      <p:grpSp>
        <p:nvGrpSpPr>
          <p:cNvPr id="156" name="组合 155"/>
          <p:cNvGrpSpPr/>
          <p:nvPr/>
        </p:nvGrpSpPr>
        <p:grpSpPr>
          <a:xfrm>
            <a:off x="1719448" y="3604602"/>
            <a:ext cx="620724" cy="540631"/>
            <a:chOff x="2047529" y="3390621"/>
            <a:chExt cx="620724" cy="540631"/>
          </a:xfrm>
        </p:grpSpPr>
        <p:sp>
          <p:nvSpPr>
            <p:cNvPr id="157" name="六边形 156"/>
            <p:cNvSpPr/>
            <p:nvPr/>
          </p:nvSpPr>
          <p:spPr>
            <a:xfrm>
              <a:off x="2047529" y="3390621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8" name="图形 157" descr="步行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41805" y="3444850"/>
              <a:ext cx="432171" cy="432171"/>
            </a:xfrm>
            <a:prstGeom prst="rect">
              <a:avLst/>
            </a:prstGeom>
          </p:spPr>
        </p:pic>
      </p:grpSp>
      <p:grpSp>
        <p:nvGrpSpPr>
          <p:cNvPr id="232" name="组合 231"/>
          <p:cNvGrpSpPr/>
          <p:nvPr/>
        </p:nvGrpSpPr>
        <p:grpSpPr>
          <a:xfrm>
            <a:off x="6718016" y="3604602"/>
            <a:ext cx="620724" cy="540631"/>
            <a:chOff x="2047529" y="3390621"/>
            <a:chExt cx="620724" cy="540631"/>
          </a:xfrm>
        </p:grpSpPr>
        <p:sp>
          <p:nvSpPr>
            <p:cNvPr id="233" name="六边形 232"/>
            <p:cNvSpPr/>
            <p:nvPr/>
          </p:nvSpPr>
          <p:spPr>
            <a:xfrm>
              <a:off x="2047529" y="3390621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34" name="图形 233" descr="步行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41805" y="3444850"/>
              <a:ext cx="432171" cy="432171"/>
            </a:xfrm>
            <a:prstGeom prst="rect">
              <a:avLst/>
            </a:prstGeom>
          </p:spPr>
        </p:pic>
      </p:grpSp>
      <p:grpSp>
        <p:nvGrpSpPr>
          <p:cNvPr id="235" name="组合 234"/>
          <p:cNvGrpSpPr/>
          <p:nvPr/>
        </p:nvGrpSpPr>
        <p:grpSpPr>
          <a:xfrm>
            <a:off x="7421045" y="3604602"/>
            <a:ext cx="620724" cy="540631"/>
            <a:chOff x="2047529" y="3390621"/>
            <a:chExt cx="620724" cy="540631"/>
          </a:xfrm>
        </p:grpSpPr>
        <p:sp>
          <p:nvSpPr>
            <p:cNvPr id="236" name="六边形 235"/>
            <p:cNvSpPr/>
            <p:nvPr/>
          </p:nvSpPr>
          <p:spPr>
            <a:xfrm>
              <a:off x="2047529" y="3390621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37" name="图形 236" descr="步行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41805" y="3444850"/>
              <a:ext cx="432171" cy="432171"/>
            </a:xfrm>
            <a:prstGeom prst="rect">
              <a:avLst/>
            </a:prstGeom>
          </p:spPr>
        </p:pic>
      </p:grpSp>
      <p:grpSp>
        <p:nvGrpSpPr>
          <p:cNvPr id="238" name="组合 237"/>
          <p:cNvGrpSpPr/>
          <p:nvPr/>
        </p:nvGrpSpPr>
        <p:grpSpPr>
          <a:xfrm>
            <a:off x="8124075" y="3604602"/>
            <a:ext cx="620724" cy="540631"/>
            <a:chOff x="2047529" y="3390621"/>
            <a:chExt cx="620724" cy="540631"/>
          </a:xfrm>
        </p:grpSpPr>
        <p:sp>
          <p:nvSpPr>
            <p:cNvPr id="239" name="六边形 238"/>
            <p:cNvSpPr/>
            <p:nvPr/>
          </p:nvSpPr>
          <p:spPr>
            <a:xfrm>
              <a:off x="2047529" y="3390621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40" name="图形 239" descr="步行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41805" y="3444850"/>
              <a:ext cx="432171" cy="432171"/>
            </a:xfrm>
            <a:prstGeom prst="rect">
              <a:avLst/>
            </a:prstGeom>
          </p:spPr>
        </p:pic>
      </p:grpSp>
      <p:sp>
        <p:nvSpPr>
          <p:cNvPr id="244" name="文本框 243"/>
          <p:cNvSpPr txBox="1"/>
          <p:nvPr/>
        </p:nvSpPr>
        <p:spPr>
          <a:xfrm>
            <a:off x="3137476" y="3721027"/>
            <a:ext cx="2807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……1000</a:t>
            </a:r>
            <a:r>
              <a:rPr lang="zh-CN" altLang="en-US" sz="14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万用户领域内存对象</a:t>
            </a:r>
            <a:r>
              <a:rPr lang="en-US" altLang="zh-CN" sz="14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……</a:t>
            </a:r>
            <a:endParaRPr lang="zh-CN" altLang="en-US" sz="1400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45" name="组合 244"/>
          <p:cNvGrpSpPr/>
          <p:nvPr/>
        </p:nvGrpSpPr>
        <p:grpSpPr>
          <a:xfrm>
            <a:off x="6014987" y="3604602"/>
            <a:ext cx="620724" cy="540631"/>
            <a:chOff x="2047529" y="3390621"/>
            <a:chExt cx="620724" cy="540631"/>
          </a:xfrm>
        </p:grpSpPr>
        <p:sp>
          <p:nvSpPr>
            <p:cNvPr id="246" name="六边形 245"/>
            <p:cNvSpPr/>
            <p:nvPr/>
          </p:nvSpPr>
          <p:spPr>
            <a:xfrm>
              <a:off x="2047529" y="3390621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47" name="图形 246" descr="步行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41805" y="3444850"/>
              <a:ext cx="432171" cy="432171"/>
            </a:xfrm>
            <a:prstGeom prst="rect">
              <a:avLst/>
            </a:prstGeom>
          </p:spPr>
        </p:pic>
      </p:grpSp>
      <p:cxnSp>
        <p:nvCxnSpPr>
          <p:cNvPr id="251" name="直接箭头连接符 250"/>
          <p:cNvCxnSpPr>
            <a:cxnSpLocks/>
            <a:stCxn id="9" idx="2"/>
            <a:endCxn id="100" idx="5"/>
          </p:cNvCxnSpPr>
          <p:nvPr/>
        </p:nvCxnSpPr>
        <p:spPr>
          <a:xfrm flipH="1">
            <a:off x="798958" y="2756116"/>
            <a:ext cx="3735499" cy="848486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接箭头连接符 255"/>
          <p:cNvCxnSpPr>
            <a:cxnSpLocks/>
            <a:stCxn id="9" idx="2"/>
            <a:endCxn id="154" idx="5"/>
          </p:cNvCxnSpPr>
          <p:nvPr/>
        </p:nvCxnSpPr>
        <p:spPr>
          <a:xfrm flipH="1">
            <a:off x="1501986" y="2756116"/>
            <a:ext cx="3032471" cy="848486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箭头连接符 258"/>
          <p:cNvCxnSpPr>
            <a:cxnSpLocks/>
            <a:stCxn id="9" idx="2"/>
            <a:endCxn id="157" idx="5"/>
          </p:cNvCxnSpPr>
          <p:nvPr/>
        </p:nvCxnSpPr>
        <p:spPr>
          <a:xfrm flipH="1">
            <a:off x="2205014" y="2756116"/>
            <a:ext cx="2329443" cy="848486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261"/>
          <p:cNvCxnSpPr>
            <a:cxnSpLocks/>
            <a:stCxn id="9" idx="2"/>
            <a:endCxn id="142" idx="5"/>
          </p:cNvCxnSpPr>
          <p:nvPr/>
        </p:nvCxnSpPr>
        <p:spPr>
          <a:xfrm flipH="1">
            <a:off x="2908042" y="2756116"/>
            <a:ext cx="1626415" cy="848486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箭头连接符 264"/>
          <p:cNvCxnSpPr>
            <a:cxnSpLocks/>
            <a:stCxn id="9" idx="2"/>
            <a:endCxn id="246" idx="4"/>
          </p:cNvCxnSpPr>
          <p:nvPr/>
        </p:nvCxnSpPr>
        <p:spPr>
          <a:xfrm>
            <a:off x="4534457" y="2756116"/>
            <a:ext cx="1615688" cy="848486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箭头连接符 267"/>
          <p:cNvCxnSpPr>
            <a:cxnSpLocks/>
            <a:stCxn id="9" idx="2"/>
            <a:endCxn id="233" idx="4"/>
          </p:cNvCxnSpPr>
          <p:nvPr/>
        </p:nvCxnSpPr>
        <p:spPr>
          <a:xfrm>
            <a:off x="4534457" y="2756116"/>
            <a:ext cx="2318717" cy="848486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箭头连接符 270"/>
          <p:cNvCxnSpPr>
            <a:cxnSpLocks/>
            <a:stCxn id="9" idx="2"/>
          </p:cNvCxnSpPr>
          <p:nvPr/>
        </p:nvCxnSpPr>
        <p:spPr>
          <a:xfrm>
            <a:off x="4534457" y="2756116"/>
            <a:ext cx="3111775" cy="818861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箭头连接符 273"/>
          <p:cNvCxnSpPr>
            <a:cxnSpLocks/>
            <a:stCxn id="9" idx="2"/>
            <a:endCxn id="239" idx="4"/>
          </p:cNvCxnSpPr>
          <p:nvPr/>
        </p:nvCxnSpPr>
        <p:spPr>
          <a:xfrm>
            <a:off x="4534457" y="2756116"/>
            <a:ext cx="3724776" cy="848486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文本框 276"/>
          <p:cNvSpPr txBox="1"/>
          <p:nvPr/>
        </p:nvSpPr>
        <p:spPr>
          <a:xfrm>
            <a:off x="313392" y="4091002"/>
            <a:ext cx="615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UID:1</a:t>
            </a:r>
            <a:endParaRPr lang="zh-CN" altLang="en-US" sz="1200" b="1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8" name="文本框 277"/>
          <p:cNvSpPr txBox="1"/>
          <p:nvPr/>
        </p:nvSpPr>
        <p:spPr>
          <a:xfrm>
            <a:off x="980261" y="4091002"/>
            <a:ext cx="615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UID:2</a:t>
            </a:r>
            <a:endParaRPr lang="zh-CN" altLang="en-US" sz="1200" b="1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9" name="文本框 278"/>
          <p:cNvSpPr txBox="1"/>
          <p:nvPr/>
        </p:nvSpPr>
        <p:spPr>
          <a:xfrm>
            <a:off x="1719448" y="4091002"/>
            <a:ext cx="615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UID:3</a:t>
            </a:r>
            <a:endParaRPr lang="zh-CN" altLang="en-US" sz="1200" b="1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0" name="文本框 279"/>
          <p:cNvSpPr txBox="1"/>
          <p:nvPr/>
        </p:nvSpPr>
        <p:spPr>
          <a:xfrm>
            <a:off x="2418930" y="4091002"/>
            <a:ext cx="615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UID:4</a:t>
            </a:r>
            <a:endParaRPr lang="zh-CN" altLang="en-US" sz="1200" b="1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1" name="文本框 280"/>
          <p:cNvSpPr txBox="1"/>
          <p:nvPr/>
        </p:nvSpPr>
        <p:spPr>
          <a:xfrm>
            <a:off x="8050992" y="4145231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UID</a:t>
            </a:r>
            <a:r>
              <a:rPr lang="zh-CN" altLang="en-US" sz="12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endParaRPr lang="en-US" altLang="zh-CN" sz="1200" b="1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12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10,000,000</a:t>
            </a:r>
            <a:endParaRPr lang="zh-CN" altLang="en-US" sz="1200" b="1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2" name="文本框 281"/>
          <p:cNvSpPr txBox="1"/>
          <p:nvPr/>
        </p:nvSpPr>
        <p:spPr>
          <a:xfrm>
            <a:off x="5894438" y="4145231"/>
            <a:ext cx="93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UID</a:t>
            </a:r>
            <a:r>
              <a:rPr lang="zh-CN" altLang="en-US" sz="12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endParaRPr lang="en-US" altLang="zh-CN" sz="1200" b="1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12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9,999,997</a:t>
            </a:r>
            <a:endParaRPr lang="zh-CN" altLang="en-US" sz="1200" b="1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83" name="直接箭头连接符 282"/>
          <p:cNvCxnSpPr>
            <a:cxnSpLocks/>
            <a:stCxn id="277" idx="2"/>
            <a:endCxn id="288" idx="0"/>
          </p:cNvCxnSpPr>
          <p:nvPr/>
        </p:nvCxnSpPr>
        <p:spPr>
          <a:xfrm>
            <a:off x="621329" y="4368001"/>
            <a:ext cx="1409623" cy="1136451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8" name="图形 287" descr="数据库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73752" y="5504452"/>
            <a:ext cx="914400" cy="914400"/>
          </a:xfrm>
          <a:prstGeom prst="rect">
            <a:avLst/>
          </a:prstGeom>
        </p:spPr>
      </p:pic>
      <p:pic>
        <p:nvPicPr>
          <p:cNvPr id="294" name="图形 293" descr="数据库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2461" y="5504452"/>
            <a:ext cx="914400" cy="914400"/>
          </a:xfrm>
          <a:prstGeom prst="rect">
            <a:avLst/>
          </a:prstGeom>
        </p:spPr>
      </p:pic>
      <p:pic>
        <p:nvPicPr>
          <p:cNvPr id="295" name="图形 294" descr="数据库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1177" y="5504452"/>
            <a:ext cx="914400" cy="914400"/>
          </a:xfrm>
          <a:prstGeom prst="rect">
            <a:avLst/>
          </a:prstGeom>
        </p:spPr>
      </p:pic>
      <p:cxnSp>
        <p:nvCxnSpPr>
          <p:cNvPr id="300" name="直接箭头连接符 299"/>
          <p:cNvCxnSpPr>
            <a:cxnSpLocks/>
            <a:stCxn id="278" idx="2"/>
            <a:endCxn id="288" idx="0"/>
          </p:cNvCxnSpPr>
          <p:nvPr/>
        </p:nvCxnSpPr>
        <p:spPr>
          <a:xfrm>
            <a:off x="1288198" y="4368001"/>
            <a:ext cx="742754" cy="1136451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直接箭头连接符 302"/>
          <p:cNvCxnSpPr>
            <a:cxnSpLocks/>
            <a:stCxn id="279" idx="2"/>
          </p:cNvCxnSpPr>
          <p:nvPr/>
        </p:nvCxnSpPr>
        <p:spPr>
          <a:xfrm flipH="1">
            <a:off x="2014625" y="4368001"/>
            <a:ext cx="12760" cy="1125646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直接箭头连接符 305"/>
          <p:cNvCxnSpPr>
            <a:cxnSpLocks/>
            <a:stCxn id="280" idx="2"/>
          </p:cNvCxnSpPr>
          <p:nvPr/>
        </p:nvCxnSpPr>
        <p:spPr>
          <a:xfrm flipH="1">
            <a:off x="2002981" y="4368001"/>
            <a:ext cx="723886" cy="1125646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直接箭头连接符 308"/>
          <p:cNvCxnSpPr>
            <a:cxnSpLocks/>
            <a:stCxn id="282" idx="2"/>
            <a:endCxn id="295" idx="0"/>
          </p:cNvCxnSpPr>
          <p:nvPr/>
        </p:nvCxnSpPr>
        <p:spPr>
          <a:xfrm>
            <a:off x="6361073" y="4606896"/>
            <a:ext cx="667304" cy="897556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/>
          <p:cNvCxnSpPr>
            <a:cxnSpLocks/>
            <a:stCxn id="281" idx="2"/>
            <a:endCxn id="295" idx="0"/>
          </p:cNvCxnSpPr>
          <p:nvPr/>
        </p:nvCxnSpPr>
        <p:spPr>
          <a:xfrm flipH="1">
            <a:off x="7028377" y="4606896"/>
            <a:ext cx="1536538" cy="897556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接箭头连接符 314"/>
          <p:cNvCxnSpPr>
            <a:cxnSpLocks/>
            <a:stCxn id="233" idx="2"/>
            <a:endCxn id="295" idx="0"/>
          </p:cNvCxnSpPr>
          <p:nvPr/>
        </p:nvCxnSpPr>
        <p:spPr>
          <a:xfrm>
            <a:off x="6853174" y="4145233"/>
            <a:ext cx="175203" cy="1359219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接箭头连接符 317"/>
          <p:cNvCxnSpPr>
            <a:cxnSpLocks/>
            <a:stCxn id="236" idx="2"/>
          </p:cNvCxnSpPr>
          <p:nvPr/>
        </p:nvCxnSpPr>
        <p:spPr>
          <a:xfrm flipH="1">
            <a:off x="7028377" y="4145233"/>
            <a:ext cx="527826" cy="1348414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箭头连接符 320"/>
          <p:cNvCxnSpPr>
            <a:cxnSpLocks/>
          </p:cNvCxnSpPr>
          <p:nvPr/>
        </p:nvCxnSpPr>
        <p:spPr>
          <a:xfrm>
            <a:off x="4486504" y="4134424"/>
            <a:ext cx="0" cy="135922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箭头连接符 324"/>
          <p:cNvCxnSpPr>
            <a:cxnSpLocks/>
          </p:cNvCxnSpPr>
          <p:nvPr/>
        </p:nvCxnSpPr>
        <p:spPr>
          <a:xfrm>
            <a:off x="4080924" y="4134424"/>
            <a:ext cx="0" cy="135922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直接箭头连接符 325"/>
          <p:cNvCxnSpPr>
            <a:cxnSpLocks/>
          </p:cNvCxnSpPr>
          <p:nvPr/>
        </p:nvCxnSpPr>
        <p:spPr>
          <a:xfrm>
            <a:off x="4892084" y="4134424"/>
            <a:ext cx="0" cy="135922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文本框 326"/>
          <p:cNvSpPr txBox="1"/>
          <p:nvPr/>
        </p:nvSpPr>
        <p:spPr>
          <a:xfrm rot="2303236">
            <a:off x="482413" y="4703333"/>
            <a:ext cx="1005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异步落盘</a:t>
            </a:r>
          </a:p>
        </p:txBody>
      </p:sp>
      <p:sp>
        <p:nvSpPr>
          <p:cNvPr id="328" name="文本框 327"/>
          <p:cNvSpPr txBox="1"/>
          <p:nvPr/>
        </p:nvSpPr>
        <p:spPr>
          <a:xfrm rot="19794101">
            <a:off x="7533998" y="4963156"/>
            <a:ext cx="1005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异步落盘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1918760" y="6291157"/>
            <a:ext cx="5198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MySQL</a:t>
            </a: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单实例顺序写入压测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万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/TPS</a:t>
            </a: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 还有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 Commit</a:t>
            </a: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方案可提升</a:t>
            </a:r>
          </a:p>
        </p:txBody>
      </p:sp>
    </p:spTree>
    <p:extLst>
      <p:ext uri="{BB962C8B-B14F-4D97-AF65-F5344CB8AC3E}">
        <p14:creationId xmlns:p14="http://schemas.microsoft.com/office/powerpoint/2010/main" val="2459720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矩形: 圆角 295"/>
          <p:cNvSpPr/>
          <p:nvPr/>
        </p:nvSpPr>
        <p:spPr>
          <a:xfrm>
            <a:off x="1326781" y="5738910"/>
            <a:ext cx="6319451" cy="76424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微服务的协奏曲：乾坤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乾坤又是如何解决高并发争抢的性能问题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729513" y="1699380"/>
            <a:ext cx="1882247" cy="1056736"/>
            <a:chOff x="970151" y="2510307"/>
            <a:chExt cx="1882247" cy="1056736"/>
          </a:xfrm>
        </p:grpSpPr>
        <p:pic>
          <p:nvPicPr>
            <p:cNvPr id="9" name="图形 8" descr="群组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7895" y="2652643"/>
              <a:ext cx="914400" cy="914400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970151" y="2510307"/>
              <a:ext cx="18822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10,000,000+</a:t>
              </a:r>
              <a:r>
                <a:rPr lang="zh-CN" altLang="en-US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用户</a:t>
              </a:r>
            </a:p>
          </p:txBody>
        </p:sp>
      </p:grpSp>
      <p:sp>
        <p:nvSpPr>
          <p:cNvPr id="104" name="六边形 103"/>
          <p:cNvSpPr/>
          <p:nvPr/>
        </p:nvSpPr>
        <p:spPr>
          <a:xfrm>
            <a:off x="6709613" y="1694126"/>
            <a:ext cx="436478" cy="373433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7" name="文本框 106"/>
          <p:cNvSpPr txBox="1"/>
          <p:nvPr/>
        </p:nvSpPr>
        <p:spPr>
          <a:xfrm>
            <a:off x="7129607" y="171156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内存领域对象</a:t>
            </a:r>
          </a:p>
        </p:txBody>
      </p:sp>
      <p:sp>
        <p:nvSpPr>
          <p:cNvPr id="244" name="文本框 243"/>
          <p:cNvSpPr txBox="1"/>
          <p:nvPr/>
        </p:nvSpPr>
        <p:spPr>
          <a:xfrm>
            <a:off x="3104118" y="4835376"/>
            <a:ext cx="3054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……200</a:t>
            </a:r>
            <a:r>
              <a:rPr lang="zh-CN" altLang="en-US" sz="14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万商品</a:t>
            </a:r>
            <a:r>
              <a:rPr lang="en-US" altLang="zh-CN" sz="14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SKU</a:t>
            </a:r>
            <a:r>
              <a:rPr lang="zh-CN" altLang="en-US" sz="14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领域内存对象</a:t>
            </a:r>
            <a:r>
              <a:rPr lang="en-US" altLang="zh-CN" sz="14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……</a:t>
            </a:r>
            <a:endParaRPr lang="zh-CN" altLang="en-US" sz="1400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56" name="直接箭头连接符 255"/>
          <p:cNvCxnSpPr>
            <a:cxnSpLocks/>
            <a:stCxn id="9" idx="2"/>
            <a:endCxn id="115" idx="0"/>
          </p:cNvCxnSpPr>
          <p:nvPr/>
        </p:nvCxnSpPr>
        <p:spPr>
          <a:xfrm flipH="1">
            <a:off x="1095884" y="2756116"/>
            <a:ext cx="3438573" cy="690701"/>
          </a:xfrm>
          <a:prstGeom prst="straightConnector1">
            <a:avLst/>
          </a:prstGeom>
          <a:ln w="15875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箭头连接符 258"/>
          <p:cNvCxnSpPr>
            <a:cxnSpLocks/>
            <a:stCxn id="9" idx="2"/>
            <a:endCxn id="133" idx="0"/>
          </p:cNvCxnSpPr>
          <p:nvPr/>
        </p:nvCxnSpPr>
        <p:spPr>
          <a:xfrm flipH="1">
            <a:off x="1927323" y="2756116"/>
            <a:ext cx="2607134" cy="675525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261"/>
          <p:cNvCxnSpPr>
            <a:cxnSpLocks/>
            <a:stCxn id="9" idx="2"/>
            <a:endCxn id="148" idx="0"/>
          </p:cNvCxnSpPr>
          <p:nvPr/>
        </p:nvCxnSpPr>
        <p:spPr>
          <a:xfrm flipH="1">
            <a:off x="2732203" y="2756116"/>
            <a:ext cx="1802254" cy="675525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箭头连接符 264"/>
          <p:cNvCxnSpPr>
            <a:cxnSpLocks/>
            <a:stCxn id="9" idx="2"/>
            <a:endCxn id="166" idx="0"/>
          </p:cNvCxnSpPr>
          <p:nvPr/>
        </p:nvCxnSpPr>
        <p:spPr>
          <a:xfrm>
            <a:off x="4534457" y="2756116"/>
            <a:ext cx="2297531" cy="6884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箭头连接符 270"/>
          <p:cNvCxnSpPr>
            <a:cxnSpLocks/>
            <a:stCxn id="9" idx="2"/>
            <a:endCxn id="178" idx="0"/>
          </p:cNvCxnSpPr>
          <p:nvPr/>
        </p:nvCxnSpPr>
        <p:spPr>
          <a:xfrm>
            <a:off x="4534457" y="2756116"/>
            <a:ext cx="3105587" cy="675525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箭头连接符 273"/>
          <p:cNvCxnSpPr>
            <a:cxnSpLocks/>
            <a:stCxn id="9" idx="2"/>
            <a:endCxn id="190" idx="0"/>
          </p:cNvCxnSpPr>
          <p:nvPr/>
        </p:nvCxnSpPr>
        <p:spPr>
          <a:xfrm>
            <a:off x="4534457" y="2756116"/>
            <a:ext cx="3913279" cy="675525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文本框 276"/>
          <p:cNvSpPr txBox="1"/>
          <p:nvPr/>
        </p:nvSpPr>
        <p:spPr>
          <a:xfrm>
            <a:off x="456885" y="5236875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SKU ID:1</a:t>
            </a:r>
          </a:p>
          <a:p>
            <a:r>
              <a:rPr lang="zh-CN" altLang="en-US" sz="12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库存数</a:t>
            </a:r>
            <a:r>
              <a:rPr lang="en-US" altLang="zh-CN" sz="12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</a:t>
            </a:r>
            <a:endParaRPr lang="zh-CN" altLang="en-US" sz="1200" b="1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88" name="图形 287" descr="数据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627" y="5768535"/>
            <a:ext cx="628017" cy="628017"/>
          </a:xfrm>
          <a:prstGeom prst="rect">
            <a:avLst/>
          </a:prstGeom>
        </p:spPr>
      </p:pic>
      <p:pic>
        <p:nvPicPr>
          <p:cNvPr id="294" name="图形 293" descr="数据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96336" y="5768535"/>
            <a:ext cx="628017" cy="628017"/>
          </a:xfrm>
          <a:prstGeom prst="rect">
            <a:avLst/>
          </a:prstGeom>
        </p:spPr>
      </p:pic>
      <p:pic>
        <p:nvPicPr>
          <p:cNvPr id="295" name="图形 294" descr="数据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5052" y="5768535"/>
            <a:ext cx="628017" cy="628017"/>
          </a:xfrm>
          <a:prstGeom prst="rect">
            <a:avLst/>
          </a:prstGeom>
        </p:spPr>
      </p:pic>
      <p:sp>
        <p:nvSpPr>
          <p:cNvPr id="86" name="文本框 85"/>
          <p:cNvSpPr txBox="1"/>
          <p:nvPr/>
        </p:nvSpPr>
        <p:spPr>
          <a:xfrm>
            <a:off x="1357702" y="5236874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SKU ID:2</a:t>
            </a:r>
          </a:p>
          <a:p>
            <a:r>
              <a:rPr lang="zh-CN" altLang="en-US" sz="12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库存数</a:t>
            </a:r>
            <a:r>
              <a:rPr lang="en-US" altLang="zh-CN" sz="12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99</a:t>
            </a:r>
            <a:endParaRPr lang="zh-CN" altLang="en-US" sz="1200" b="1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2175575" y="5237748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SKU ID:3</a:t>
            </a:r>
          </a:p>
          <a:p>
            <a:r>
              <a:rPr lang="zh-CN" altLang="en-US" sz="12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库存数</a:t>
            </a:r>
            <a:r>
              <a:rPr lang="en-US" altLang="zh-CN" sz="12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99</a:t>
            </a:r>
            <a:endParaRPr lang="zh-CN" altLang="en-US" sz="1200" b="1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54083" y="3415203"/>
            <a:ext cx="620724" cy="1872107"/>
            <a:chOff x="654083" y="3415203"/>
            <a:chExt cx="620724" cy="1872107"/>
          </a:xfrm>
        </p:grpSpPr>
        <p:grpSp>
          <p:nvGrpSpPr>
            <p:cNvPr id="12" name="组合 11"/>
            <p:cNvGrpSpPr/>
            <p:nvPr/>
          </p:nvGrpSpPr>
          <p:grpSpPr>
            <a:xfrm>
              <a:off x="654083" y="4746679"/>
              <a:ext cx="620724" cy="540631"/>
              <a:chOff x="313392" y="3604602"/>
              <a:chExt cx="620724" cy="540631"/>
            </a:xfrm>
          </p:grpSpPr>
          <p:sp>
            <p:nvSpPr>
              <p:cNvPr id="100" name="六边形 99"/>
              <p:cNvSpPr/>
              <p:nvPr/>
            </p:nvSpPr>
            <p:spPr>
              <a:xfrm>
                <a:off x="313392" y="3604602"/>
                <a:ext cx="620724" cy="540631"/>
              </a:xfrm>
              <a:prstGeom prst="hexagon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1" name="图形 10" descr="购物袋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14055" y="3639914"/>
                <a:ext cx="414548" cy="414548"/>
              </a:xfrm>
              <a:prstGeom prst="rect">
                <a:avLst/>
              </a:prstGeom>
            </p:spPr>
          </p:pic>
        </p:grpSp>
        <p:grpSp>
          <p:nvGrpSpPr>
            <p:cNvPr id="113" name="组合 112"/>
            <p:cNvGrpSpPr/>
            <p:nvPr/>
          </p:nvGrpSpPr>
          <p:grpSpPr>
            <a:xfrm>
              <a:off x="954438" y="3415203"/>
              <a:ext cx="282892" cy="1366788"/>
              <a:chOff x="954438" y="3415203"/>
              <a:chExt cx="282892" cy="1366788"/>
            </a:xfrm>
          </p:grpSpPr>
          <p:cxnSp>
            <p:nvCxnSpPr>
              <p:cNvPr id="114" name="直接箭头连接符 113"/>
              <p:cNvCxnSpPr/>
              <p:nvPr/>
            </p:nvCxnSpPr>
            <p:spPr>
              <a:xfrm>
                <a:off x="962020" y="3415203"/>
                <a:ext cx="0" cy="1366788"/>
              </a:xfrm>
              <a:prstGeom prst="straightConnector1">
                <a:avLst/>
              </a:prstGeom>
              <a:ln w="15875" cmpd="sng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5" name="图形 114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3446817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16" name="图形 115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3640795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17" name="图形 116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3834773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18" name="图形 117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4028751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19" name="图形 118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4222729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20" name="图形 119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4416706"/>
                <a:ext cx="282892" cy="282892"/>
              </a:xfrm>
              <a:prstGeom prst="rect">
                <a:avLst/>
              </a:prstGeom>
            </p:spPr>
          </p:pic>
        </p:grpSp>
      </p:grpSp>
      <p:grpSp>
        <p:nvGrpSpPr>
          <p:cNvPr id="129" name="组合 128"/>
          <p:cNvGrpSpPr/>
          <p:nvPr/>
        </p:nvGrpSpPr>
        <p:grpSpPr>
          <a:xfrm>
            <a:off x="1485522" y="3400027"/>
            <a:ext cx="620724" cy="1872107"/>
            <a:chOff x="654083" y="3415203"/>
            <a:chExt cx="620724" cy="1872107"/>
          </a:xfrm>
        </p:grpSpPr>
        <p:grpSp>
          <p:nvGrpSpPr>
            <p:cNvPr id="130" name="组合 129"/>
            <p:cNvGrpSpPr/>
            <p:nvPr/>
          </p:nvGrpSpPr>
          <p:grpSpPr>
            <a:xfrm>
              <a:off x="654083" y="4746679"/>
              <a:ext cx="620724" cy="540631"/>
              <a:chOff x="313392" y="3604602"/>
              <a:chExt cx="620724" cy="540631"/>
            </a:xfrm>
          </p:grpSpPr>
          <p:sp>
            <p:nvSpPr>
              <p:cNvPr id="139" name="六边形 138"/>
              <p:cNvSpPr/>
              <p:nvPr/>
            </p:nvSpPr>
            <p:spPr>
              <a:xfrm>
                <a:off x="313392" y="3604602"/>
                <a:ext cx="620724" cy="540631"/>
              </a:xfrm>
              <a:prstGeom prst="hexagon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40" name="图形 139" descr="购物袋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14055" y="3639914"/>
                <a:ext cx="414548" cy="414548"/>
              </a:xfrm>
              <a:prstGeom prst="rect">
                <a:avLst/>
              </a:prstGeom>
            </p:spPr>
          </p:pic>
        </p:grpSp>
        <p:grpSp>
          <p:nvGrpSpPr>
            <p:cNvPr id="131" name="组合 130"/>
            <p:cNvGrpSpPr/>
            <p:nvPr/>
          </p:nvGrpSpPr>
          <p:grpSpPr>
            <a:xfrm>
              <a:off x="954438" y="3415203"/>
              <a:ext cx="282892" cy="1366788"/>
              <a:chOff x="954438" y="3415203"/>
              <a:chExt cx="282892" cy="1366788"/>
            </a:xfrm>
          </p:grpSpPr>
          <p:cxnSp>
            <p:nvCxnSpPr>
              <p:cNvPr id="132" name="直接箭头连接符 131"/>
              <p:cNvCxnSpPr/>
              <p:nvPr/>
            </p:nvCxnSpPr>
            <p:spPr>
              <a:xfrm>
                <a:off x="962020" y="3415203"/>
                <a:ext cx="0" cy="1366788"/>
              </a:xfrm>
              <a:prstGeom prst="straightConnector1">
                <a:avLst/>
              </a:prstGeom>
              <a:ln w="15875" cmpd="sng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3" name="图形 132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3446817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34" name="图形 133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3640795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35" name="图形 134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3834773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36" name="图形 135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4028751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37" name="图形 136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4222729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38" name="图形 137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4416706"/>
                <a:ext cx="282892" cy="282892"/>
              </a:xfrm>
              <a:prstGeom prst="rect">
                <a:avLst/>
              </a:prstGeom>
            </p:spPr>
          </p:pic>
        </p:grpSp>
      </p:grpSp>
      <p:grpSp>
        <p:nvGrpSpPr>
          <p:cNvPr id="144" name="组合 143"/>
          <p:cNvGrpSpPr/>
          <p:nvPr/>
        </p:nvGrpSpPr>
        <p:grpSpPr>
          <a:xfrm>
            <a:off x="2290402" y="3400027"/>
            <a:ext cx="620724" cy="1872107"/>
            <a:chOff x="654083" y="3415203"/>
            <a:chExt cx="620724" cy="1872107"/>
          </a:xfrm>
        </p:grpSpPr>
        <p:grpSp>
          <p:nvGrpSpPr>
            <p:cNvPr id="145" name="组合 144"/>
            <p:cNvGrpSpPr/>
            <p:nvPr/>
          </p:nvGrpSpPr>
          <p:grpSpPr>
            <a:xfrm>
              <a:off x="654083" y="4746679"/>
              <a:ext cx="620724" cy="540631"/>
              <a:chOff x="313392" y="3604602"/>
              <a:chExt cx="620724" cy="540631"/>
            </a:xfrm>
          </p:grpSpPr>
          <p:sp>
            <p:nvSpPr>
              <p:cNvPr id="160" name="六边形 159"/>
              <p:cNvSpPr/>
              <p:nvPr/>
            </p:nvSpPr>
            <p:spPr>
              <a:xfrm>
                <a:off x="313392" y="3604602"/>
                <a:ext cx="620724" cy="540631"/>
              </a:xfrm>
              <a:prstGeom prst="hexagon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61" name="图形 160" descr="购物袋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14055" y="3639914"/>
                <a:ext cx="414548" cy="414548"/>
              </a:xfrm>
              <a:prstGeom prst="rect">
                <a:avLst/>
              </a:prstGeom>
            </p:spPr>
          </p:pic>
        </p:grpSp>
        <p:grpSp>
          <p:nvGrpSpPr>
            <p:cNvPr id="146" name="组合 145"/>
            <p:cNvGrpSpPr/>
            <p:nvPr/>
          </p:nvGrpSpPr>
          <p:grpSpPr>
            <a:xfrm>
              <a:off x="954438" y="3415203"/>
              <a:ext cx="282892" cy="1366788"/>
              <a:chOff x="954438" y="3415203"/>
              <a:chExt cx="282892" cy="1366788"/>
            </a:xfrm>
          </p:grpSpPr>
          <p:cxnSp>
            <p:nvCxnSpPr>
              <p:cNvPr id="147" name="直接箭头连接符 146"/>
              <p:cNvCxnSpPr/>
              <p:nvPr/>
            </p:nvCxnSpPr>
            <p:spPr>
              <a:xfrm>
                <a:off x="962020" y="3415203"/>
                <a:ext cx="0" cy="1366788"/>
              </a:xfrm>
              <a:prstGeom prst="straightConnector1">
                <a:avLst/>
              </a:prstGeom>
              <a:ln w="15875" cmpd="sng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8" name="图形 147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3446817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49" name="图形 148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3640795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50" name="图形 149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3834773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51" name="图形 150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4028751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52" name="图形 151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4222729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59" name="图形 158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4416706"/>
                <a:ext cx="282892" cy="282892"/>
              </a:xfrm>
              <a:prstGeom prst="rect">
                <a:avLst/>
              </a:prstGeom>
            </p:spPr>
          </p:pic>
        </p:grpSp>
      </p:grpSp>
      <p:grpSp>
        <p:nvGrpSpPr>
          <p:cNvPr id="162" name="组合 161"/>
          <p:cNvGrpSpPr/>
          <p:nvPr/>
        </p:nvGrpSpPr>
        <p:grpSpPr>
          <a:xfrm>
            <a:off x="6390187" y="3412945"/>
            <a:ext cx="620724" cy="1872107"/>
            <a:chOff x="654083" y="3415203"/>
            <a:chExt cx="620724" cy="1872107"/>
          </a:xfrm>
        </p:grpSpPr>
        <p:grpSp>
          <p:nvGrpSpPr>
            <p:cNvPr id="163" name="组合 162"/>
            <p:cNvGrpSpPr/>
            <p:nvPr/>
          </p:nvGrpSpPr>
          <p:grpSpPr>
            <a:xfrm>
              <a:off x="654083" y="4746679"/>
              <a:ext cx="620724" cy="540631"/>
              <a:chOff x="313392" y="3604602"/>
              <a:chExt cx="620724" cy="540631"/>
            </a:xfrm>
          </p:grpSpPr>
          <p:sp>
            <p:nvSpPr>
              <p:cNvPr id="172" name="六边形 171"/>
              <p:cNvSpPr/>
              <p:nvPr/>
            </p:nvSpPr>
            <p:spPr>
              <a:xfrm>
                <a:off x="313392" y="3604602"/>
                <a:ext cx="620724" cy="540631"/>
              </a:xfrm>
              <a:prstGeom prst="hexagon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73" name="图形 172" descr="购物袋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14055" y="3639914"/>
                <a:ext cx="414548" cy="414548"/>
              </a:xfrm>
              <a:prstGeom prst="rect">
                <a:avLst/>
              </a:prstGeom>
            </p:spPr>
          </p:pic>
        </p:grpSp>
        <p:grpSp>
          <p:nvGrpSpPr>
            <p:cNvPr id="164" name="组合 163"/>
            <p:cNvGrpSpPr/>
            <p:nvPr/>
          </p:nvGrpSpPr>
          <p:grpSpPr>
            <a:xfrm>
              <a:off x="954438" y="3415203"/>
              <a:ext cx="282892" cy="1366788"/>
              <a:chOff x="954438" y="3415203"/>
              <a:chExt cx="282892" cy="1366788"/>
            </a:xfrm>
          </p:grpSpPr>
          <p:cxnSp>
            <p:nvCxnSpPr>
              <p:cNvPr id="165" name="直接箭头连接符 164"/>
              <p:cNvCxnSpPr/>
              <p:nvPr/>
            </p:nvCxnSpPr>
            <p:spPr>
              <a:xfrm>
                <a:off x="962020" y="3415203"/>
                <a:ext cx="0" cy="1366788"/>
              </a:xfrm>
              <a:prstGeom prst="straightConnector1">
                <a:avLst/>
              </a:prstGeom>
              <a:ln w="15875" cmpd="sng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6" name="图形 165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3446817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67" name="图形 166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3640795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68" name="图形 167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3834773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69" name="图形 168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4028751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70" name="图形 169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4222729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71" name="图形 170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4416706"/>
                <a:ext cx="282892" cy="282892"/>
              </a:xfrm>
              <a:prstGeom prst="rect">
                <a:avLst/>
              </a:prstGeom>
            </p:spPr>
          </p:pic>
        </p:grpSp>
      </p:grpSp>
      <p:grpSp>
        <p:nvGrpSpPr>
          <p:cNvPr id="174" name="组合 173"/>
          <p:cNvGrpSpPr/>
          <p:nvPr/>
        </p:nvGrpSpPr>
        <p:grpSpPr>
          <a:xfrm>
            <a:off x="7198243" y="3400027"/>
            <a:ext cx="620724" cy="1872107"/>
            <a:chOff x="654083" y="3415203"/>
            <a:chExt cx="620724" cy="1872107"/>
          </a:xfrm>
        </p:grpSpPr>
        <p:grpSp>
          <p:nvGrpSpPr>
            <p:cNvPr id="175" name="组合 174"/>
            <p:cNvGrpSpPr/>
            <p:nvPr/>
          </p:nvGrpSpPr>
          <p:grpSpPr>
            <a:xfrm>
              <a:off x="654083" y="4746679"/>
              <a:ext cx="620724" cy="540631"/>
              <a:chOff x="313392" y="3604602"/>
              <a:chExt cx="620724" cy="540631"/>
            </a:xfrm>
          </p:grpSpPr>
          <p:sp>
            <p:nvSpPr>
              <p:cNvPr id="184" name="六边形 183"/>
              <p:cNvSpPr/>
              <p:nvPr/>
            </p:nvSpPr>
            <p:spPr>
              <a:xfrm>
                <a:off x="313392" y="3604602"/>
                <a:ext cx="620724" cy="540631"/>
              </a:xfrm>
              <a:prstGeom prst="hexagon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85" name="图形 184" descr="购物袋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14055" y="3639914"/>
                <a:ext cx="414548" cy="414548"/>
              </a:xfrm>
              <a:prstGeom prst="rect">
                <a:avLst/>
              </a:prstGeom>
            </p:spPr>
          </p:pic>
        </p:grpSp>
        <p:grpSp>
          <p:nvGrpSpPr>
            <p:cNvPr id="176" name="组合 175"/>
            <p:cNvGrpSpPr/>
            <p:nvPr/>
          </p:nvGrpSpPr>
          <p:grpSpPr>
            <a:xfrm>
              <a:off x="954438" y="3415203"/>
              <a:ext cx="282892" cy="1366788"/>
              <a:chOff x="954438" y="3415203"/>
              <a:chExt cx="282892" cy="1366788"/>
            </a:xfrm>
          </p:grpSpPr>
          <p:cxnSp>
            <p:nvCxnSpPr>
              <p:cNvPr id="177" name="直接箭头连接符 176"/>
              <p:cNvCxnSpPr/>
              <p:nvPr/>
            </p:nvCxnSpPr>
            <p:spPr>
              <a:xfrm>
                <a:off x="962020" y="3415203"/>
                <a:ext cx="0" cy="1366788"/>
              </a:xfrm>
              <a:prstGeom prst="straightConnector1">
                <a:avLst/>
              </a:prstGeom>
              <a:ln w="15875" cmpd="sng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8" name="图形 177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3446817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79" name="图形 178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3640795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80" name="图形 179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3834773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81" name="图形 180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4028751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82" name="图形 181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4222729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83" name="图形 182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4416706"/>
                <a:ext cx="282892" cy="282892"/>
              </a:xfrm>
              <a:prstGeom prst="rect">
                <a:avLst/>
              </a:prstGeom>
            </p:spPr>
          </p:pic>
        </p:grpSp>
      </p:grpSp>
      <p:grpSp>
        <p:nvGrpSpPr>
          <p:cNvPr id="186" name="组合 185"/>
          <p:cNvGrpSpPr/>
          <p:nvPr/>
        </p:nvGrpSpPr>
        <p:grpSpPr>
          <a:xfrm>
            <a:off x="8005935" y="3400027"/>
            <a:ext cx="620724" cy="1872107"/>
            <a:chOff x="654083" y="3415203"/>
            <a:chExt cx="620724" cy="1872107"/>
          </a:xfrm>
        </p:grpSpPr>
        <p:grpSp>
          <p:nvGrpSpPr>
            <p:cNvPr id="187" name="组合 186"/>
            <p:cNvGrpSpPr/>
            <p:nvPr/>
          </p:nvGrpSpPr>
          <p:grpSpPr>
            <a:xfrm>
              <a:off x="654083" y="4746679"/>
              <a:ext cx="620724" cy="540631"/>
              <a:chOff x="313392" y="3604602"/>
              <a:chExt cx="620724" cy="540631"/>
            </a:xfrm>
          </p:grpSpPr>
          <p:sp>
            <p:nvSpPr>
              <p:cNvPr id="196" name="六边形 195"/>
              <p:cNvSpPr/>
              <p:nvPr/>
            </p:nvSpPr>
            <p:spPr>
              <a:xfrm>
                <a:off x="313392" y="3604602"/>
                <a:ext cx="620724" cy="540631"/>
              </a:xfrm>
              <a:prstGeom prst="hexagon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97" name="图形 196" descr="购物袋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14055" y="3639914"/>
                <a:ext cx="414548" cy="414548"/>
              </a:xfrm>
              <a:prstGeom prst="rect">
                <a:avLst/>
              </a:prstGeom>
            </p:spPr>
          </p:pic>
        </p:grpSp>
        <p:grpSp>
          <p:nvGrpSpPr>
            <p:cNvPr id="188" name="组合 187"/>
            <p:cNvGrpSpPr/>
            <p:nvPr/>
          </p:nvGrpSpPr>
          <p:grpSpPr>
            <a:xfrm>
              <a:off x="954438" y="3415203"/>
              <a:ext cx="282892" cy="1366788"/>
              <a:chOff x="954438" y="3415203"/>
              <a:chExt cx="282892" cy="1366788"/>
            </a:xfrm>
          </p:grpSpPr>
          <p:cxnSp>
            <p:nvCxnSpPr>
              <p:cNvPr id="189" name="直接箭头连接符 188"/>
              <p:cNvCxnSpPr/>
              <p:nvPr/>
            </p:nvCxnSpPr>
            <p:spPr>
              <a:xfrm>
                <a:off x="962020" y="3415203"/>
                <a:ext cx="0" cy="1366788"/>
              </a:xfrm>
              <a:prstGeom prst="straightConnector1">
                <a:avLst/>
              </a:prstGeom>
              <a:ln w="15875" cmpd="sng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0" name="图形 189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3446817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91" name="图形 190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3640795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92" name="图形 191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3834773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93" name="图形 192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4028751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94" name="图形 193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4222729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95" name="图形 194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438" y="4416706"/>
                <a:ext cx="282892" cy="282892"/>
              </a:xfrm>
              <a:prstGeom prst="rect">
                <a:avLst/>
              </a:prstGeom>
            </p:spPr>
          </p:pic>
        </p:grpSp>
      </p:grpSp>
      <p:sp>
        <p:nvSpPr>
          <p:cNvPr id="199" name="文本框 198"/>
          <p:cNvSpPr txBox="1"/>
          <p:nvPr/>
        </p:nvSpPr>
        <p:spPr>
          <a:xfrm>
            <a:off x="390668" y="1833100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领域对象上，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单次请求处理时间：</a:t>
            </a:r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微秒级</a:t>
            </a:r>
            <a:endParaRPr lang="zh-CN" altLang="en-US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0" name="文本框 199"/>
          <p:cNvSpPr txBox="1"/>
          <p:nvPr/>
        </p:nvSpPr>
        <p:spPr>
          <a:xfrm>
            <a:off x="202299" y="2998976"/>
            <a:ext cx="430887" cy="214417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6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领域内单线程顺序执行</a:t>
            </a:r>
          </a:p>
        </p:txBody>
      </p:sp>
      <p:sp>
        <p:nvSpPr>
          <p:cNvPr id="201" name="文本框 200"/>
          <p:cNvSpPr txBox="1"/>
          <p:nvPr/>
        </p:nvSpPr>
        <p:spPr>
          <a:xfrm>
            <a:off x="6973434" y="207693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无竞争争抢</a:t>
            </a:r>
          </a:p>
        </p:txBody>
      </p:sp>
      <p:cxnSp>
        <p:nvCxnSpPr>
          <p:cNvPr id="202" name="直接箭头连接符 201"/>
          <p:cNvCxnSpPr>
            <a:cxnSpLocks/>
            <a:stCxn id="173" idx="2"/>
            <a:endCxn id="295" idx="0"/>
          </p:cNvCxnSpPr>
          <p:nvPr/>
        </p:nvCxnSpPr>
        <p:spPr>
          <a:xfrm>
            <a:off x="6698124" y="5194281"/>
            <a:ext cx="480937" cy="574254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箭头连接符 202"/>
          <p:cNvCxnSpPr>
            <a:cxnSpLocks/>
            <a:stCxn id="185" idx="2"/>
            <a:endCxn id="295" idx="0"/>
          </p:cNvCxnSpPr>
          <p:nvPr/>
        </p:nvCxnSpPr>
        <p:spPr>
          <a:xfrm flipH="1">
            <a:off x="7179061" y="5181363"/>
            <a:ext cx="327119" cy="587172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箭头连接符 203"/>
          <p:cNvCxnSpPr>
            <a:cxnSpLocks/>
            <a:stCxn id="197" idx="2"/>
            <a:endCxn id="295" idx="0"/>
          </p:cNvCxnSpPr>
          <p:nvPr/>
        </p:nvCxnSpPr>
        <p:spPr>
          <a:xfrm flipH="1">
            <a:off x="7179061" y="5181363"/>
            <a:ext cx="1134811" cy="587172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箭头连接符 208"/>
          <p:cNvCxnSpPr>
            <a:cxnSpLocks/>
            <a:endCxn id="294" idx="0"/>
          </p:cNvCxnSpPr>
          <p:nvPr/>
        </p:nvCxnSpPr>
        <p:spPr>
          <a:xfrm flipH="1">
            <a:off x="4610345" y="5285052"/>
            <a:ext cx="16337" cy="48348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接箭头连接符 211"/>
          <p:cNvCxnSpPr>
            <a:cxnSpLocks/>
          </p:cNvCxnSpPr>
          <p:nvPr/>
        </p:nvCxnSpPr>
        <p:spPr>
          <a:xfrm flipH="1">
            <a:off x="4275544" y="5273968"/>
            <a:ext cx="16337" cy="48348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接箭头连接符 212"/>
          <p:cNvCxnSpPr>
            <a:cxnSpLocks/>
          </p:cNvCxnSpPr>
          <p:nvPr/>
        </p:nvCxnSpPr>
        <p:spPr>
          <a:xfrm flipH="1">
            <a:off x="4947233" y="5283687"/>
            <a:ext cx="16337" cy="48348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1918760" y="6291157"/>
            <a:ext cx="5153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MySQL</a:t>
            </a: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单实例顺序写入压测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万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/TPS</a:t>
            </a: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，还有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 Commit</a:t>
            </a: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方案可提升</a:t>
            </a:r>
          </a:p>
        </p:txBody>
      </p:sp>
    </p:spTree>
    <p:extLst>
      <p:ext uri="{BB962C8B-B14F-4D97-AF65-F5344CB8AC3E}">
        <p14:creationId xmlns:p14="http://schemas.microsoft.com/office/powerpoint/2010/main" val="3379320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微服务的协奏曲：乾坤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内存领域对象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VS. 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分布式缓存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623754" y="1682749"/>
            <a:ext cx="4588994" cy="2288549"/>
            <a:chOff x="623754" y="1682750"/>
            <a:chExt cx="3823288" cy="1769738"/>
          </a:xfrm>
        </p:grpSpPr>
        <p:pic>
          <p:nvPicPr>
            <p:cNvPr id="1028" name="Picture 4" descr="http://img.9ku.com/geshoutuji/singertuji/5/58054/58054_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54" y="1682750"/>
              <a:ext cx="3267209" cy="1769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1987442" y="2132136"/>
              <a:ext cx="2459600" cy="30940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000" dirty="0">
                  <a:ln w="12700" cmpd="sng">
                    <a:solidFill>
                      <a:schemeClr val="accent4"/>
                    </a:solidFill>
                    <a:prstDash val="solid"/>
                  </a:ln>
                  <a:solidFill>
                    <a:srgbClr val="FFC000"/>
                  </a:solidFill>
                  <a:latin typeface="+mn-ea"/>
                </a:rPr>
                <a:t>有啥区别啊？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750468" y="1789242"/>
            <a:ext cx="4293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从技术实现角度看：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额外的性能开支；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Redis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单线程模式的优势与劣势都很明显；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数据结构的灵活性；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074" name="Picture 2" descr="https://timgsa.baidu.com/timg?image&amp;quality=80&amp;size=b9999_10000&amp;sec=1494748484256&amp;di=57103d2403fb578ae93c434d23416b78&amp;imgtype=jpg&amp;src=http%3A%2F%2Fimg2.imgtn.bdimg.com%2Fit%2Fu%3D2994020689%2C926865105%26fm%3D214%26gp%3D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951" y="4319759"/>
            <a:ext cx="2644658" cy="86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2565" y="5906152"/>
            <a:ext cx="8690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业务逻辑应尽可能少的被技术落地姿势约束，</a:t>
            </a:r>
            <a:endParaRPr lang="en-US" alt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业务逻辑不应依赖或受制于技术实现的基础设施！！</a:t>
            </a:r>
            <a:endParaRPr lang="en-US" alt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3754" y="4085853"/>
            <a:ext cx="489749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从架构和设计角度看：</a:t>
            </a:r>
            <a:endParaRPr lang="en-US" altLang="zh-CN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领域模型和表模式的区别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这个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那个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……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还有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……</a:t>
            </a:r>
          </a:p>
          <a:p>
            <a:r>
              <a:rPr lang="en-US" altLang="zh-CN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  <a:r>
              <a:rPr lang="zh-CN" altLang="en-US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你单独请我喝咖啡，我们再秉烛夜谈吧</a:t>
            </a:r>
            <a:r>
              <a:rPr lang="en-US" altLang="zh-CN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309578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微服务的协奏曲：乾坤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内存领域对象的高可用保障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4" descr="http://b.hiphotos.baidu.com/zhidao/pic/item/8694a4c27d1ed21b4fd4979fab6eddc451da3fa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077" y="1045769"/>
            <a:ext cx="3021176" cy="537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881920" y="1400969"/>
            <a:ext cx="29193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bg1"/>
                </a:solidFill>
                <a:latin typeface="+mn-ea"/>
              </a:rPr>
              <a:t>你是说分布式缓存</a:t>
            </a:r>
            <a:endParaRPr lang="en-US" altLang="zh-CN" sz="2000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bg1"/>
              </a:solidFill>
              <a:latin typeface="+mn-ea"/>
            </a:endParaRPr>
          </a:p>
          <a:p>
            <a:pPr algn="r"/>
            <a:r>
              <a:rPr lang="zh-CN" altLang="en-US" sz="20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bg1"/>
                </a:solidFill>
                <a:latin typeface="+mn-ea"/>
              </a:rPr>
              <a:t>是多余的存在？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53634" y="3731259"/>
            <a:ext cx="620724" cy="1872107"/>
            <a:chOff x="654083" y="3415203"/>
            <a:chExt cx="620724" cy="1872107"/>
          </a:xfrm>
        </p:grpSpPr>
        <p:grpSp>
          <p:nvGrpSpPr>
            <p:cNvPr id="10" name="组合 9"/>
            <p:cNvGrpSpPr/>
            <p:nvPr/>
          </p:nvGrpSpPr>
          <p:grpSpPr>
            <a:xfrm>
              <a:off x="654083" y="4746679"/>
              <a:ext cx="620724" cy="540631"/>
              <a:chOff x="313392" y="3604602"/>
              <a:chExt cx="620724" cy="540631"/>
            </a:xfrm>
          </p:grpSpPr>
          <p:sp>
            <p:nvSpPr>
              <p:cNvPr id="19" name="六边形 18"/>
              <p:cNvSpPr/>
              <p:nvPr/>
            </p:nvSpPr>
            <p:spPr>
              <a:xfrm>
                <a:off x="313392" y="3604602"/>
                <a:ext cx="620724" cy="540631"/>
              </a:xfrm>
              <a:prstGeom prst="hexagon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0" name="图形 19" descr="购物袋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14055" y="3639914"/>
                <a:ext cx="414548" cy="414548"/>
              </a:xfrm>
              <a:prstGeom prst="rect">
                <a:avLst/>
              </a:prstGeom>
            </p:spPr>
          </p:pic>
        </p:grpSp>
        <p:grpSp>
          <p:nvGrpSpPr>
            <p:cNvPr id="11" name="组合 10"/>
            <p:cNvGrpSpPr/>
            <p:nvPr/>
          </p:nvGrpSpPr>
          <p:grpSpPr>
            <a:xfrm>
              <a:off x="954438" y="3415203"/>
              <a:ext cx="282892" cy="1366788"/>
              <a:chOff x="954438" y="3415203"/>
              <a:chExt cx="282892" cy="1366788"/>
            </a:xfrm>
          </p:grpSpPr>
          <p:cxnSp>
            <p:nvCxnSpPr>
              <p:cNvPr id="12" name="直接箭头连接符 11"/>
              <p:cNvCxnSpPr/>
              <p:nvPr/>
            </p:nvCxnSpPr>
            <p:spPr>
              <a:xfrm>
                <a:off x="962020" y="3415203"/>
                <a:ext cx="0" cy="1366788"/>
              </a:xfrm>
              <a:prstGeom prst="straightConnector1">
                <a:avLst/>
              </a:prstGeom>
              <a:ln w="15875" cmpd="sng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图形 12" descr="信封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4438" y="3446817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4" name="图形 13" descr="信封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4438" y="3640795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5" name="图形 14" descr="信封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4438" y="3834773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6" name="图形 15" descr="信封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4438" y="4028751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7" name="图形 16" descr="信封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4438" y="4222729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8" name="图形 17" descr="信封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4438" y="4416706"/>
                <a:ext cx="282892" cy="282892"/>
              </a:xfrm>
              <a:prstGeom prst="rect">
                <a:avLst/>
              </a:prstGeom>
            </p:spPr>
          </p:pic>
        </p:grpSp>
      </p:grpSp>
      <p:grpSp>
        <p:nvGrpSpPr>
          <p:cNvPr id="21" name="组合 20"/>
          <p:cNvGrpSpPr/>
          <p:nvPr/>
        </p:nvGrpSpPr>
        <p:grpSpPr>
          <a:xfrm>
            <a:off x="1497255" y="3731259"/>
            <a:ext cx="620724" cy="1872107"/>
            <a:chOff x="654083" y="3415203"/>
            <a:chExt cx="620724" cy="1872107"/>
          </a:xfrm>
        </p:grpSpPr>
        <p:grpSp>
          <p:nvGrpSpPr>
            <p:cNvPr id="22" name="组合 21"/>
            <p:cNvGrpSpPr/>
            <p:nvPr/>
          </p:nvGrpSpPr>
          <p:grpSpPr>
            <a:xfrm>
              <a:off x="654083" y="4746679"/>
              <a:ext cx="620724" cy="540631"/>
              <a:chOff x="313392" y="3604602"/>
              <a:chExt cx="620724" cy="540631"/>
            </a:xfrm>
          </p:grpSpPr>
          <p:sp>
            <p:nvSpPr>
              <p:cNvPr id="31" name="六边形 30"/>
              <p:cNvSpPr/>
              <p:nvPr/>
            </p:nvSpPr>
            <p:spPr>
              <a:xfrm>
                <a:off x="313392" y="3604602"/>
                <a:ext cx="620724" cy="540631"/>
              </a:xfrm>
              <a:prstGeom prst="hexagon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2" name="图形 31" descr="购物袋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14055" y="3639914"/>
                <a:ext cx="414548" cy="414548"/>
              </a:xfrm>
              <a:prstGeom prst="rect">
                <a:avLst/>
              </a:prstGeom>
            </p:spPr>
          </p:pic>
        </p:grpSp>
        <p:grpSp>
          <p:nvGrpSpPr>
            <p:cNvPr id="23" name="组合 22"/>
            <p:cNvGrpSpPr/>
            <p:nvPr/>
          </p:nvGrpSpPr>
          <p:grpSpPr>
            <a:xfrm>
              <a:off x="954438" y="3415203"/>
              <a:ext cx="282892" cy="1366788"/>
              <a:chOff x="954438" y="3415203"/>
              <a:chExt cx="282892" cy="1366788"/>
            </a:xfrm>
          </p:grpSpPr>
          <p:cxnSp>
            <p:nvCxnSpPr>
              <p:cNvPr id="24" name="直接箭头连接符 23"/>
              <p:cNvCxnSpPr/>
              <p:nvPr/>
            </p:nvCxnSpPr>
            <p:spPr>
              <a:xfrm>
                <a:off x="962020" y="3415203"/>
                <a:ext cx="0" cy="1366788"/>
              </a:xfrm>
              <a:prstGeom prst="straightConnector1">
                <a:avLst/>
              </a:prstGeom>
              <a:ln w="15875" cmpd="sng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图形 24" descr="信封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4438" y="3446817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26" name="图形 25" descr="信封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4438" y="3640795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27" name="图形 26" descr="信封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4438" y="3834773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28" name="图形 27" descr="信封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4438" y="4028751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29" name="图形 28" descr="信封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4438" y="4222729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30" name="图形 29" descr="信封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4438" y="4416706"/>
                <a:ext cx="282892" cy="282892"/>
              </a:xfrm>
              <a:prstGeom prst="rect">
                <a:avLst/>
              </a:prstGeom>
            </p:spPr>
          </p:pic>
        </p:grpSp>
      </p:grpSp>
      <p:grpSp>
        <p:nvGrpSpPr>
          <p:cNvPr id="33" name="组合 32"/>
          <p:cNvGrpSpPr/>
          <p:nvPr/>
        </p:nvGrpSpPr>
        <p:grpSpPr>
          <a:xfrm>
            <a:off x="2299029" y="1696355"/>
            <a:ext cx="1882247" cy="1056736"/>
            <a:chOff x="970151" y="2510307"/>
            <a:chExt cx="1882247" cy="1056736"/>
          </a:xfrm>
        </p:grpSpPr>
        <p:pic>
          <p:nvPicPr>
            <p:cNvPr id="34" name="图形 33" descr="群组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17895" y="2652643"/>
              <a:ext cx="914400" cy="914400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>
              <a:off x="970151" y="2510307"/>
              <a:ext cx="18822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10,000,000+</a:t>
              </a:r>
              <a:r>
                <a:rPr lang="zh-CN" altLang="en-US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用户</a:t>
              </a:r>
            </a:p>
          </p:txBody>
        </p:sp>
      </p:grpSp>
      <p:cxnSp>
        <p:nvCxnSpPr>
          <p:cNvPr id="36" name="直接箭头连接符 35"/>
          <p:cNvCxnSpPr>
            <a:cxnSpLocks/>
            <a:stCxn id="34" idx="2"/>
            <a:endCxn id="13" idx="0"/>
          </p:cNvCxnSpPr>
          <p:nvPr/>
        </p:nvCxnSpPr>
        <p:spPr>
          <a:xfrm flipH="1">
            <a:off x="795435" y="2753091"/>
            <a:ext cx="2308538" cy="1009782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cxnSpLocks/>
            <a:stCxn id="34" idx="2"/>
            <a:endCxn id="25" idx="0"/>
          </p:cNvCxnSpPr>
          <p:nvPr/>
        </p:nvCxnSpPr>
        <p:spPr>
          <a:xfrm flipH="1">
            <a:off x="1939056" y="2753091"/>
            <a:ext cx="1164917" cy="1009782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3651466" y="3755263"/>
            <a:ext cx="1344407" cy="1074024"/>
            <a:chOff x="3728530" y="3159826"/>
            <a:chExt cx="1344407" cy="1074024"/>
          </a:xfrm>
        </p:grpSpPr>
        <p:pic>
          <p:nvPicPr>
            <p:cNvPr id="41" name="图形 40" descr="数据库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72284" y="3159826"/>
              <a:ext cx="911688" cy="911688"/>
            </a:xfrm>
            <a:prstGeom prst="rect">
              <a:avLst/>
            </a:prstGeom>
          </p:spPr>
        </p:pic>
        <p:sp>
          <p:nvSpPr>
            <p:cNvPr id="43" name="文本框 42"/>
            <p:cNvSpPr txBox="1"/>
            <p:nvPr/>
          </p:nvSpPr>
          <p:spPr>
            <a:xfrm>
              <a:off x="3728530" y="3956851"/>
              <a:ext cx="13444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Event Sourcing</a:t>
              </a:r>
              <a:endParaRPr lang="zh-CN" altLang="en-US" sz="12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803435" y="5196431"/>
            <a:ext cx="1066895" cy="1095042"/>
            <a:chOff x="3894680" y="5215888"/>
            <a:chExt cx="1066895" cy="1095042"/>
          </a:xfrm>
        </p:grpSpPr>
        <p:sp>
          <p:nvSpPr>
            <p:cNvPr id="44" name="文本框 43"/>
            <p:cNvSpPr txBox="1"/>
            <p:nvPr/>
          </p:nvSpPr>
          <p:spPr>
            <a:xfrm>
              <a:off x="3894680" y="6033931"/>
              <a:ext cx="10668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Event Store</a:t>
              </a:r>
              <a:endParaRPr lang="zh-CN" altLang="en-US" sz="12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45" name="图形 44" descr="数据库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64493" y="5215888"/>
              <a:ext cx="911688" cy="911688"/>
            </a:xfrm>
            <a:prstGeom prst="rect">
              <a:avLst/>
            </a:prstGeom>
          </p:spPr>
        </p:pic>
      </p:grpSp>
      <p:cxnSp>
        <p:nvCxnSpPr>
          <p:cNvPr id="49" name="连接符: 肘形 48"/>
          <p:cNvCxnSpPr>
            <a:cxnSpLocks/>
            <a:stCxn id="19" idx="1"/>
            <a:endCxn id="44" idx="1"/>
          </p:cNvCxnSpPr>
          <p:nvPr/>
        </p:nvCxnSpPr>
        <p:spPr>
          <a:xfrm rot="16200000" flipH="1">
            <a:off x="2046513" y="4396052"/>
            <a:ext cx="549608" cy="2964235"/>
          </a:xfrm>
          <a:prstGeom prst="bentConnector2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/>
          <p:cNvCxnSpPr>
            <a:cxnSpLocks/>
            <a:stCxn id="31" idx="1"/>
            <a:endCxn id="44" idx="1"/>
          </p:cNvCxnSpPr>
          <p:nvPr/>
        </p:nvCxnSpPr>
        <p:spPr>
          <a:xfrm rot="16200000" flipH="1">
            <a:off x="2618324" y="4967863"/>
            <a:ext cx="549608" cy="1820614"/>
          </a:xfrm>
          <a:prstGeom prst="bentConnector2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746829" y="6168270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每十分钟一次内存快照（时间戳</a:t>
            </a:r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版本戳）</a:t>
            </a:r>
          </a:p>
        </p:txBody>
      </p:sp>
      <p:cxnSp>
        <p:nvCxnSpPr>
          <p:cNvPr id="58" name="直接箭头连接符 57"/>
          <p:cNvCxnSpPr>
            <a:cxnSpLocks/>
            <a:stCxn id="34" idx="2"/>
            <a:endCxn id="41" idx="0"/>
          </p:cNvCxnSpPr>
          <p:nvPr/>
        </p:nvCxnSpPr>
        <p:spPr>
          <a:xfrm>
            <a:off x="3103973" y="2753091"/>
            <a:ext cx="1247091" cy="1002172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组合 102"/>
          <p:cNvGrpSpPr/>
          <p:nvPr/>
        </p:nvGrpSpPr>
        <p:grpSpPr>
          <a:xfrm rot="18514336">
            <a:off x="3677034" y="2513265"/>
            <a:ext cx="282892" cy="1252781"/>
            <a:chOff x="3115305" y="3415727"/>
            <a:chExt cx="282892" cy="1252781"/>
          </a:xfrm>
        </p:grpSpPr>
        <p:pic>
          <p:nvPicPr>
            <p:cNvPr id="92" name="图形 91" descr="信封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15305" y="3415727"/>
              <a:ext cx="282892" cy="282892"/>
            </a:xfrm>
            <a:prstGeom prst="rect">
              <a:avLst/>
            </a:prstGeom>
          </p:spPr>
        </p:pic>
        <p:pic>
          <p:nvPicPr>
            <p:cNvPr id="93" name="图形 92" descr="信封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15305" y="3609705"/>
              <a:ext cx="282892" cy="282892"/>
            </a:xfrm>
            <a:prstGeom prst="rect">
              <a:avLst/>
            </a:prstGeom>
          </p:spPr>
        </p:pic>
        <p:pic>
          <p:nvPicPr>
            <p:cNvPr id="94" name="图形 93" descr="信封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15305" y="3803683"/>
              <a:ext cx="282892" cy="282892"/>
            </a:xfrm>
            <a:prstGeom prst="rect">
              <a:avLst/>
            </a:prstGeom>
          </p:spPr>
        </p:pic>
        <p:pic>
          <p:nvPicPr>
            <p:cNvPr id="95" name="图形 94" descr="信封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15305" y="3997661"/>
              <a:ext cx="282892" cy="282892"/>
            </a:xfrm>
            <a:prstGeom prst="rect">
              <a:avLst/>
            </a:prstGeom>
          </p:spPr>
        </p:pic>
        <p:pic>
          <p:nvPicPr>
            <p:cNvPr id="96" name="图形 95" descr="信封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15305" y="4191639"/>
              <a:ext cx="282892" cy="282892"/>
            </a:xfrm>
            <a:prstGeom prst="rect">
              <a:avLst/>
            </a:prstGeom>
          </p:spPr>
        </p:pic>
        <p:pic>
          <p:nvPicPr>
            <p:cNvPr id="97" name="图形 96" descr="信封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15305" y="4385616"/>
              <a:ext cx="282892" cy="282892"/>
            </a:xfrm>
            <a:prstGeom prst="rect">
              <a:avLst/>
            </a:prstGeom>
          </p:spPr>
        </p:pic>
      </p:grpSp>
      <p:sp>
        <p:nvSpPr>
          <p:cNvPr id="110" name="文本框 109"/>
          <p:cNvSpPr txBox="1"/>
          <p:nvPr/>
        </p:nvSpPr>
        <p:spPr>
          <a:xfrm>
            <a:off x="2239677" y="3791373"/>
            <a:ext cx="17591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每一条操作命令都需要顺序落地到</a:t>
            </a:r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Event Sourcing</a:t>
            </a:r>
            <a:endParaRPr lang="zh-CN" altLang="en-US" sz="1400" i="1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54" name="连接符: 肘形 53"/>
          <p:cNvCxnSpPr>
            <a:cxnSpLocks/>
            <a:stCxn id="31" idx="0"/>
            <a:endCxn id="43" idx="1"/>
          </p:cNvCxnSpPr>
          <p:nvPr/>
        </p:nvCxnSpPr>
        <p:spPr>
          <a:xfrm flipV="1">
            <a:off x="2117979" y="4690788"/>
            <a:ext cx="1533487" cy="64226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 rot="20140169">
            <a:off x="2581737" y="4984468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Commit</a:t>
            </a:r>
            <a:endParaRPr lang="zh-CN" altLang="en-US" sz="1400" i="1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5499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微服务的协奏曲：乾坤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内存领域对象的高可用保障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299029" y="1696355"/>
            <a:ext cx="1882247" cy="1056736"/>
            <a:chOff x="970151" y="2510307"/>
            <a:chExt cx="1882247" cy="1056736"/>
          </a:xfrm>
        </p:grpSpPr>
        <p:pic>
          <p:nvPicPr>
            <p:cNvPr id="34" name="图形 33" descr="群组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7895" y="2652643"/>
              <a:ext cx="914400" cy="914400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>
              <a:off x="970151" y="2510307"/>
              <a:ext cx="18822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10,000,000+</a:t>
              </a:r>
              <a:r>
                <a:rPr lang="zh-CN" altLang="en-US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用户</a:t>
              </a:r>
            </a:p>
          </p:txBody>
        </p:sp>
      </p:grpSp>
      <p:cxnSp>
        <p:nvCxnSpPr>
          <p:cNvPr id="36" name="直接箭头连接符 35"/>
          <p:cNvCxnSpPr>
            <a:cxnSpLocks/>
            <a:stCxn id="34" idx="2"/>
            <a:endCxn id="61" idx="0"/>
          </p:cNvCxnSpPr>
          <p:nvPr/>
        </p:nvCxnSpPr>
        <p:spPr>
          <a:xfrm flipH="1">
            <a:off x="1092322" y="2753091"/>
            <a:ext cx="2011651" cy="149629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cxnSpLocks/>
            <a:stCxn id="34" idx="2"/>
            <a:endCxn id="156" idx="0"/>
          </p:cNvCxnSpPr>
          <p:nvPr/>
        </p:nvCxnSpPr>
        <p:spPr>
          <a:xfrm>
            <a:off x="3103973" y="2753091"/>
            <a:ext cx="137311" cy="1498772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7484371" y="4146192"/>
            <a:ext cx="1344407" cy="1443356"/>
            <a:chOff x="3728530" y="3159826"/>
            <a:chExt cx="1344407" cy="1443356"/>
          </a:xfrm>
        </p:grpSpPr>
        <p:pic>
          <p:nvPicPr>
            <p:cNvPr id="41" name="图形 40" descr="数据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72284" y="3159826"/>
              <a:ext cx="911688" cy="911688"/>
            </a:xfrm>
            <a:prstGeom prst="rect">
              <a:avLst/>
            </a:prstGeom>
          </p:spPr>
        </p:pic>
        <p:sp>
          <p:nvSpPr>
            <p:cNvPr id="43" name="文本框 42"/>
            <p:cNvSpPr txBox="1"/>
            <p:nvPr/>
          </p:nvSpPr>
          <p:spPr>
            <a:xfrm>
              <a:off x="3728530" y="3956851"/>
              <a:ext cx="13444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Event Sourcing</a:t>
              </a:r>
            </a:p>
            <a:p>
              <a:pPr algn="ctr"/>
              <a:r>
                <a:rPr lang="en-US" altLang="zh-CN" sz="12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Base on </a:t>
              </a:r>
            </a:p>
            <a:p>
              <a:pPr algn="ctr"/>
              <a:r>
                <a:rPr lang="en-US" altLang="zh-CN" sz="12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Cassandra</a:t>
              </a:r>
              <a:endParaRPr lang="zh-CN" altLang="en-US" sz="12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837574" y="5533690"/>
            <a:ext cx="1066895" cy="1095042"/>
            <a:chOff x="3894680" y="5215888"/>
            <a:chExt cx="1066895" cy="1095042"/>
          </a:xfrm>
        </p:grpSpPr>
        <p:sp>
          <p:nvSpPr>
            <p:cNvPr id="44" name="文本框 43"/>
            <p:cNvSpPr txBox="1"/>
            <p:nvPr/>
          </p:nvSpPr>
          <p:spPr>
            <a:xfrm>
              <a:off x="3894680" y="6033931"/>
              <a:ext cx="10668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Event Store</a:t>
              </a:r>
              <a:endParaRPr lang="zh-CN" altLang="en-US" sz="12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45" name="图形 44" descr="数据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64493" y="5215888"/>
              <a:ext cx="911688" cy="911688"/>
            </a:xfrm>
            <a:prstGeom prst="rect">
              <a:avLst/>
            </a:prstGeom>
          </p:spPr>
        </p:pic>
      </p:grpSp>
      <p:cxnSp>
        <p:nvCxnSpPr>
          <p:cNvPr id="49" name="连接符: 肘形 48"/>
          <p:cNvCxnSpPr>
            <a:cxnSpLocks/>
            <a:stCxn id="61" idx="2"/>
            <a:endCxn id="44" idx="1"/>
          </p:cNvCxnSpPr>
          <p:nvPr/>
        </p:nvCxnSpPr>
        <p:spPr>
          <a:xfrm rot="16200000" flipH="1">
            <a:off x="3816722" y="3469380"/>
            <a:ext cx="296453" cy="5745252"/>
          </a:xfrm>
          <a:prstGeom prst="bentConnector2">
            <a:avLst/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/>
          <p:cNvCxnSpPr>
            <a:cxnSpLocks/>
            <a:stCxn id="156" idx="2"/>
            <a:endCxn id="44" idx="1"/>
          </p:cNvCxnSpPr>
          <p:nvPr/>
        </p:nvCxnSpPr>
        <p:spPr>
          <a:xfrm rot="16200000" flipH="1">
            <a:off x="4891201" y="4543860"/>
            <a:ext cx="296456" cy="3596290"/>
          </a:xfrm>
          <a:prstGeom prst="bentConnector2">
            <a:avLst/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cxnSpLocks/>
            <a:stCxn id="34" idx="2"/>
            <a:endCxn id="41" idx="0"/>
          </p:cNvCxnSpPr>
          <p:nvPr/>
        </p:nvCxnSpPr>
        <p:spPr>
          <a:xfrm>
            <a:off x="3103973" y="2753091"/>
            <a:ext cx="5079996" cy="1393101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组合 102"/>
          <p:cNvGrpSpPr/>
          <p:nvPr/>
        </p:nvGrpSpPr>
        <p:grpSpPr>
          <a:xfrm rot="17156757">
            <a:off x="5785406" y="2728094"/>
            <a:ext cx="282892" cy="1252781"/>
            <a:chOff x="3115305" y="3415727"/>
            <a:chExt cx="282892" cy="1252781"/>
          </a:xfrm>
        </p:grpSpPr>
        <p:pic>
          <p:nvPicPr>
            <p:cNvPr id="92" name="图形 91" descr="信封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15305" y="3415727"/>
              <a:ext cx="282892" cy="282892"/>
            </a:xfrm>
            <a:prstGeom prst="rect">
              <a:avLst/>
            </a:prstGeom>
          </p:spPr>
        </p:pic>
        <p:pic>
          <p:nvPicPr>
            <p:cNvPr id="93" name="图形 92" descr="信封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15305" y="3609705"/>
              <a:ext cx="282892" cy="282892"/>
            </a:xfrm>
            <a:prstGeom prst="rect">
              <a:avLst/>
            </a:prstGeom>
          </p:spPr>
        </p:pic>
        <p:pic>
          <p:nvPicPr>
            <p:cNvPr id="94" name="图形 93" descr="信封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15305" y="3803683"/>
              <a:ext cx="282892" cy="282892"/>
            </a:xfrm>
            <a:prstGeom prst="rect">
              <a:avLst/>
            </a:prstGeom>
          </p:spPr>
        </p:pic>
        <p:pic>
          <p:nvPicPr>
            <p:cNvPr id="95" name="图形 94" descr="信封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15305" y="3997661"/>
              <a:ext cx="282892" cy="282892"/>
            </a:xfrm>
            <a:prstGeom prst="rect">
              <a:avLst/>
            </a:prstGeom>
          </p:spPr>
        </p:pic>
        <p:pic>
          <p:nvPicPr>
            <p:cNvPr id="96" name="图形 95" descr="信封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15305" y="4191639"/>
              <a:ext cx="282892" cy="282892"/>
            </a:xfrm>
            <a:prstGeom prst="rect">
              <a:avLst/>
            </a:prstGeom>
          </p:spPr>
        </p:pic>
        <p:pic>
          <p:nvPicPr>
            <p:cNvPr id="97" name="图形 96" descr="信封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15305" y="4385616"/>
              <a:ext cx="282892" cy="282892"/>
            </a:xfrm>
            <a:prstGeom prst="rect">
              <a:avLst/>
            </a:prstGeom>
          </p:spPr>
        </p:pic>
      </p:grpSp>
      <p:sp>
        <p:nvSpPr>
          <p:cNvPr id="55" name="文本框 54"/>
          <p:cNvSpPr txBox="1"/>
          <p:nvPr/>
        </p:nvSpPr>
        <p:spPr>
          <a:xfrm>
            <a:off x="7704074" y="5707398"/>
            <a:ext cx="13728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分钟前镜像</a:t>
            </a:r>
            <a:endParaRPr lang="en-US" altLang="zh-CN" sz="1400" i="1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分钟前镜像</a:t>
            </a:r>
            <a:endParaRPr lang="en-US" altLang="zh-CN" sz="1400" i="1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分钟前镜像</a:t>
            </a:r>
          </a:p>
        </p:txBody>
      </p:sp>
      <p:grpSp>
        <p:nvGrpSpPr>
          <p:cNvPr id="152" name="组合 151"/>
          <p:cNvGrpSpPr/>
          <p:nvPr/>
        </p:nvGrpSpPr>
        <p:grpSpPr>
          <a:xfrm>
            <a:off x="202565" y="4249384"/>
            <a:ext cx="1779513" cy="1944396"/>
            <a:chOff x="203308" y="3116469"/>
            <a:chExt cx="1779513" cy="2049847"/>
          </a:xfrm>
        </p:grpSpPr>
        <p:sp>
          <p:nvSpPr>
            <p:cNvPr id="61" name="矩形 60"/>
            <p:cNvSpPr/>
            <p:nvPr/>
          </p:nvSpPr>
          <p:spPr>
            <a:xfrm>
              <a:off x="203308" y="3116469"/>
              <a:ext cx="1779513" cy="2049847"/>
            </a:xfrm>
            <a:prstGeom prst="rect">
              <a:avLst/>
            </a:prstGeom>
            <a:solidFill>
              <a:schemeClr val="bg2">
                <a:alpha val="82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en-US" altLang="zh-CN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SKU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领域节点（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JVM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en-US" altLang="zh-CN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（对象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ID:1-100000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264820" y="3805934"/>
              <a:ext cx="620724" cy="1264011"/>
              <a:chOff x="3694049" y="4482627"/>
              <a:chExt cx="620724" cy="1264011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3694049" y="5206007"/>
                <a:ext cx="620724" cy="540631"/>
                <a:chOff x="313392" y="3604602"/>
                <a:chExt cx="620724" cy="540631"/>
              </a:xfrm>
            </p:grpSpPr>
            <p:sp>
              <p:nvSpPr>
                <p:cNvPr id="72" name="六边形 71"/>
                <p:cNvSpPr/>
                <p:nvPr/>
              </p:nvSpPr>
              <p:spPr>
                <a:xfrm>
                  <a:off x="313392" y="3604602"/>
                  <a:ext cx="620724" cy="540631"/>
                </a:xfrm>
                <a:prstGeom prst="hexagon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73" name="图形 72" descr="购物袋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4055" y="3639914"/>
                  <a:ext cx="414548" cy="414548"/>
                </a:xfrm>
                <a:prstGeom prst="rect">
                  <a:avLst/>
                </a:prstGeom>
              </p:spPr>
            </p:pic>
          </p:grpSp>
          <p:cxnSp>
            <p:nvCxnSpPr>
              <p:cNvPr id="65" name="直接箭头连接符 64"/>
              <p:cNvCxnSpPr>
                <a:cxnSpLocks/>
                <a:endCxn id="73" idx="0"/>
              </p:cNvCxnSpPr>
              <p:nvPr/>
            </p:nvCxnSpPr>
            <p:spPr>
              <a:xfrm>
                <a:off x="4001986" y="4482627"/>
                <a:ext cx="0" cy="758692"/>
              </a:xfrm>
              <a:prstGeom prst="straightConnector1">
                <a:avLst/>
              </a:prstGeom>
              <a:ln w="15875" cmpd="sng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6" name="图形 65" descr="信封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07222" y="4696332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68" name="图形 67" descr="信封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07222" y="4495545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70" name="图形 69" descr="信封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07222" y="4883501"/>
                <a:ext cx="282892" cy="282892"/>
              </a:xfrm>
              <a:prstGeom prst="rect">
                <a:avLst/>
              </a:prstGeom>
            </p:spPr>
          </p:pic>
        </p:grpSp>
        <p:grpSp>
          <p:nvGrpSpPr>
            <p:cNvPr id="105" name="组合 104"/>
            <p:cNvGrpSpPr/>
            <p:nvPr/>
          </p:nvGrpSpPr>
          <p:grpSpPr>
            <a:xfrm>
              <a:off x="1216423" y="3805934"/>
              <a:ext cx="620724" cy="1264011"/>
              <a:chOff x="3694049" y="4482627"/>
              <a:chExt cx="620724" cy="1264011"/>
            </a:xfrm>
          </p:grpSpPr>
          <p:grpSp>
            <p:nvGrpSpPr>
              <p:cNvPr id="106" name="组合 105"/>
              <p:cNvGrpSpPr/>
              <p:nvPr/>
            </p:nvGrpSpPr>
            <p:grpSpPr>
              <a:xfrm>
                <a:off x="3694049" y="5206007"/>
                <a:ext cx="620724" cy="540631"/>
                <a:chOff x="313392" y="3604602"/>
                <a:chExt cx="620724" cy="540631"/>
              </a:xfrm>
            </p:grpSpPr>
            <p:sp>
              <p:nvSpPr>
                <p:cNvPr id="112" name="六边形 111"/>
                <p:cNvSpPr/>
                <p:nvPr/>
              </p:nvSpPr>
              <p:spPr>
                <a:xfrm>
                  <a:off x="313392" y="3604602"/>
                  <a:ext cx="620724" cy="540631"/>
                </a:xfrm>
                <a:prstGeom prst="hexagon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113" name="图形 112" descr="购物袋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4055" y="3639914"/>
                  <a:ext cx="414548" cy="414548"/>
                </a:xfrm>
                <a:prstGeom prst="rect">
                  <a:avLst/>
                </a:prstGeom>
              </p:spPr>
            </p:pic>
          </p:grpSp>
          <p:cxnSp>
            <p:nvCxnSpPr>
              <p:cNvPr id="107" name="直接箭头连接符 106"/>
              <p:cNvCxnSpPr>
                <a:cxnSpLocks/>
                <a:endCxn id="113" idx="0"/>
              </p:cNvCxnSpPr>
              <p:nvPr/>
            </p:nvCxnSpPr>
            <p:spPr>
              <a:xfrm>
                <a:off x="4001986" y="4482627"/>
                <a:ext cx="0" cy="758692"/>
              </a:xfrm>
              <a:prstGeom prst="straightConnector1">
                <a:avLst/>
              </a:prstGeom>
              <a:ln w="15875" cmpd="sng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图形 107" descr="信封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07222" y="4696332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09" name="图形 108" descr="信封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07222" y="4495545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11" name="图形 110" descr="信封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07222" y="4883501"/>
                <a:ext cx="282892" cy="282892"/>
              </a:xfrm>
              <a:prstGeom prst="rect">
                <a:avLst/>
              </a:prstGeom>
            </p:spPr>
          </p:pic>
        </p:grpSp>
        <p:sp>
          <p:nvSpPr>
            <p:cNvPr id="114" name="文本框 113"/>
            <p:cNvSpPr txBox="1"/>
            <p:nvPr/>
          </p:nvSpPr>
          <p:spPr>
            <a:xfrm>
              <a:off x="803413" y="4711304"/>
              <a:ext cx="4796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i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……</a:t>
              </a:r>
              <a:endParaRPr lang="zh-CN" altLang="en-US" sz="12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2351527" y="4251863"/>
            <a:ext cx="1779513" cy="1941914"/>
            <a:chOff x="203308" y="3238332"/>
            <a:chExt cx="1779513" cy="1941914"/>
          </a:xfrm>
        </p:grpSpPr>
        <p:sp>
          <p:nvSpPr>
            <p:cNvPr id="156" name="矩形 155"/>
            <p:cNvSpPr/>
            <p:nvPr/>
          </p:nvSpPr>
          <p:spPr>
            <a:xfrm>
              <a:off x="203308" y="3238332"/>
              <a:ext cx="1779513" cy="1941914"/>
            </a:xfrm>
            <a:prstGeom prst="rect">
              <a:avLst/>
            </a:prstGeom>
            <a:solidFill>
              <a:schemeClr val="bg2">
                <a:alpha val="82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en-US" altLang="zh-CN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SKU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领域节点（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JVM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en-US" altLang="zh-CN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（对象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ID:100001-200000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</a:p>
          </p:txBody>
        </p:sp>
        <p:grpSp>
          <p:nvGrpSpPr>
            <p:cNvPr id="157" name="组合 156"/>
            <p:cNvGrpSpPr/>
            <p:nvPr/>
          </p:nvGrpSpPr>
          <p:grpSpPr>
            <a:xfrm>
              <a:off x="264820" y="3805934"/>
              <a:ext cx="620724" cy="1264011"/>
              <a:chOff x="3694049" y="4482627"/>
              <a:chExt cx="620724" cy="1264011"/>
            </a:xfrm>
          </p:grpSpPr>
          <p:grpSp>
            <p:nvGrpSpPr>
              <p:cNvPr id="169" name="组合 168"/>
              <p:cNvGrpSpPr/>
              <p:nvPr/>
            </p:nvGrpSpPr>
            <p:grpSpPr>
              <a:xfrm>
                <a:off x="3694049" y="5206007"/>
                <a:ext cx="620724" cy="540631"/>
                <a:chOff x="313392" y="3604602"/>
                <a:chExt cx="620724" cy="540631"/>
              </a:xfrm>
            </p:grpSpPr>
            <p:sp>
              <p:nvSpPr>
                <p:cNvPr id="174" name="六边形 173"/>
                <p:cNvSpPr/>
                <p:nvPr/>
              </p:nvSpPr>
              <p:spPr>
                <a:xfrm>
                  <a:off x="313392" y="3604602"/>
                  <a:ext cx="620724" cy="540631"/>
                </a:xfrm>
                <a:prstGeom prst="hexagon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175" name="图形 174" descr="购物袋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4055" y="3639914"/>
                  <a:ext cx="414548" cy="414548"/>
                </a:xfrm>
                <a:prstGeom prst="rect">
                  <a:avLst/>
                </a:prstGeom>
              </p:spPr>
            </p:pic>
          </p:grpSp>
          <p:cxnSp>
            <p:nvCxnSpPr>
              <p:cNvPr id="170" name="直接箭头连接符 169"/>
              <p:cNvCxnSpPr>
                <a:cxnSpLocks/>
                <a:endCxn id="175" idx="0"/>
              </p:cNvCxnSpPr>
              <p:nvPr/>
            </p:nvCxnSpPr>
            <p:spPr>
              <a:xfrm>
                <a:off x="4001986" y="4482627"/>
                <a:ext cx="0" cy="758692"/>
              </a:xfrm>
              <a:prstGeom prst="straightConnector1">
                <a:avLst/>
              </a:prstGeom>
              <a:ln w="15875" cmpd="sng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1" name="图形 170" descr="信封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07222" y="4696332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72" name="图形 171" descr="信封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07222" y="4495545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73" name="图形 172" descr="信封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07222" y="4883501"/>
                <a:ext cx="282892" cy="282892"/>
              </a:xfrm>
              <a:prstGeom prst="rect">
                <a:avLst/>
              </a:prstGeom>
            </p:spPr>
          </p:pic>
        </p:grpSp>
        <p:grpSp>
          <p:nvGrpSpPr>
            <p:cNvPr id="159" name="组合 158"/>
            <p:cNvGrpSpPr/>
            <p:nvPr/>
          </p:nvGrpSpPr>
          <p:grpSpPr>
            <a:xfrm>
              <a:off x="1216423" y="3805934"/>
              <a:ext cx="620724" cy="1264011"/>
              <a:chOff x="3694049" y="4482627"/>
              <a:chExt cx="620724" cy="1264011"/>
            </a:xfrm>
          </p:grpSpPr>
          <p:grpSp>
            <p:nvGrpSpPr>
              <p:cNvPr id="162" name="组合 161"/>
              <p:cNvGrpSpPr/>
              <p:nvPr/>
            </p:nvGrpSpPr>
            <p:grpSpPr>
              <a:xfrm>
                <a:off x="3694049" y="5206007"/>
                <a:ext cx="620724" cy="540631"/>
                <a:chOff x="313392" y="3604602"/>
                <a:chExt cx="620724" cy="540631"/>
              </a:xfrm>
            </p:grpSpPr>
            <p:sp>
              <p:nvSpPr>
                <p:cNvPr id="167" name="六边形 166"/>
                <p:cNvSpPr/>
                <p:nvPr/>
              </p:nvSpPr>
              <p:spPr>
                <a:xfrm>
                  <a:off x="313392" y="3604602"/>
                  <a:ext cx="620724" cy="540631"/>
                </a:xfrm>
                <a:prstGeom prst="hexagon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168" name="图形 167" descr="购物袋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4055" y="3639914"/>
                  <a:ext cx="414548" cy="414548"/>
                </a:xfrm>
                <a:prstGeom prst="rect">
                  <a:avLst/>
                </a:prstGeom>
              </p:spPr>
            </p:pic>
          </p:grpSp>
          <p:cxnSp>
            <p:nvCxnSpPr>
              <p:cNvPr id="163" name="直接箭头连接符 162"/>
              <p:cNvCxnSpPr>
                <a:cxnSpLocks/>
                <a:endCxn id="168" idx="0"/>
              </p:cNvCxnSpPr>
              <p:nvPr/>
            </p:nvCxnSpPr>
            <p:spPr>
              <a:xfrm>
                <a:off x="4001986" y="4482627"/>
                <a:ext cx="0" cy="758692"/>
              </a:xfrm>
              <a:prstGeom prst="straightConnector1">
                <a:avLst/>
              </a:prstGeom>
              <a:ln w="15875" cmpd="sng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4" name="图形 163" descr="信封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07222" y="4696332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65" name="图形 164" descr="信封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07222" y="4495545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66" name="图形 165" descr="信封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07222" y="4883501"/>
                <a:ext cx="282892" cy="282892"/>
              </a:xfrm>
              <a:prstGeom prst="rect">
                <a:avLst/>
              </a:prstGeom>
            </p:spPr>
          </p:pic>
        </p:grpSp>
        <p:sp>
          <p:nvSpPr>
            <p:cNvPr id="160" name="文本框 159"/>
            <p:cNvSpPr txBox="1"/>
            <p:nvPr/>
          </p:nvSpPr>
          <p:spPr>
            <a:xfrm>
              <a:off x="803413" y="4711304"/>
              <a:ext cx="4796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i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……</a:t>
              </a:r>
              <a:endParaRPr lang="zh-CN" altLang="en-US" sz="12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4809173" y="4249383"/>
            <a:ext cx="1779513" cy="1941912"/>
            <a:chOff x="203308" y="3238332"/>
            <a:chExt cx="1779513" cy="1941912"/>
          </a:xfrm>
        </p:grpSpPr>
        <p:sp>
          <p:nvSpPr>
            <p:cNvPr id="177" name="矩形 176"/>
            <p:cNvSpPr/>
            <p:nvPr/>
          </p:nvSpPr>
          <p:spPr>
            <a:xfrm>
              <a:off x="203308" y="3238332"/>
              <a:ext cx="1779513" cy="1941912"/>
            </a:xfrm>
            <a:prstGeom prst="rect">
              <a:avLst/>
            </a:prstGeom>
            <a:solidFill>
              <a:schemeClr val="bg2">
                <a:alpha val="82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en-US" altLang="zh-CN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SKU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领域节点（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JVM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en-US" altLang="zh-CN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（对象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ID:N-200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万）</a:t>
              </a:r>
            </a:p>
          </p:txBody>
        </p:sp>
        <p:grpSp>
          <p:nvGrpSpPr>
            <p:cNvPr id="178" name="组合 177"/>
            <p:cNvGrpSpPr/>
            <p:nvPr/>
          </p:nvGrpSpPr>
          <p:grpSpPr>
            <a:xfrm>
              <a:off x="264820" y="3805934"/>
              <a:ext cx="620724" cy="1264011"/>
              <a:chOff x="3694049" y="4482627"/>
              <a:chExt cx="620724" cy="1264011"/>
            </a:xfrm>
          </p:grpSpPr>
          <p:grpSp>
            <p:nvGrpSpPr>
              <p:cNvPr id="190" name="组合 189"/>
              <p:cNvGrpSpPr/>
              <p:nvPr/>
            </p:nvGrpSpPr>
            <p:grpSpPr>
              <a:xfrm>
                <a:off x="3694049" y="5206007"/>
                <a:ext cx="620724" cy="540631"/>
                <a:chOff x="313392" y="3604602"/>
                <a:chExt cx="620724" cy="540631"/>
              </a:xfrm>
            </p:grpSpPr>
            <p:sp>
              <p:nvSpPr>
                <p:cNvPr id="195" name="六边形 194"/>
                <p:cNvSpPr/>
                <p:nvPr/>
              </p:nvSpPr>
              <p:spPr>
                <a:xfrm>
                  <a:off x="313392" y="3604602"/>
                  <a:ext cx="620724" cy="540631"/>
                </a:xfrm>
                <a:prstGeom prst="hexagon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196" name="图形 195" descr="购物袋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4055" y="3639914"/>
                  <a:ext cx="414548" cy="414548"/>
                </a:xfrm>
                <a:prstGeom prst="rect">
                  <a:avLst/>
                </a:prstGeom>
              </p:spPr>
            </p:pic>
          </p:grpSp>
          <p:cxnSp>
            <p:nvCxnSpPr>
              <p:cNvPr id="191" name="直接箭头连接符 190"/>
              <p:cNvCxnSpPr>
                <a:cxnSpLocks/>
                <a:endCxn id="196" idx="0"/>
              </p:cNvCxnSpPr>
              <p:nvPr/>
            </p:nvCxnSpPr>
            <p:spPr>
              <a:xfrm>
                <a:off x="4001986" y="4482627"/>
                <a:ext cx="0" cy="758692"/>
              </a:xfrm>
              <a:prstGeom prst="straightConnector1">
                <a:avLst/>
              </a:prstGeom>
              <a:ln w="15875" cmpd="sng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2" name="图形 191" descr="信封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07222" y="4696332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93" name="图形 192" descr="信封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07222" y="4495545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94" name="图形 193" descr="信封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07222" y="4883501"/>
                <a:ext cx="282892" cy="282892"/>
              </a:xfrm>
              <a:prstGeom prst="rect">
                <a:avLst/>
              </a:prstGeom>
            </p:spPr>
          </p:pic>
        </p:grpSp>
        <p:grpSp>
          <p:nvGrpSpPr>
            <p:cNvPr id="180" name="组合 179"/>
            <p:cNvGrpSpPr/>
            <p:nvPr/>
          </p:nvGrpSpPr>
          <p:grpSpPr>
            <a:xfrm>
              <a:off x="1216423" y="3805934"/>
              <a:ext cx="620724" cy="1264011"/>
              <a:chOff x="3694049" y="4482627"/>
              <a:chExt cx="620724" cy="1264011"/>
            </a:xfrm>
          </p:grpSpPr>
          <p:grpSp>
            <p:nvGrpSpPr>
              <p:cNvPr id="183" name="组合 182"/>
              <p:cNvGrpSpPr/>
              <p:nvPr/>
            </p:nvGrpSpPr>
            <p:grpSpPr>
              <a:xfrm>
                <a:off x="3694049" y="5206007"/>
                <a:ext cx="620724" cy="540631"/>
                <a:chOff x="313392" y="3604602"/>
                <a:chExt cx="620724" cy="540631"/>
              </a:xfrm>
            </p:grpSpPr>
            <p:sp>
              <p:nvSpPr>
                <p:cNvPr id="188" name="六边形 187"/>
                <p:cNvSpPr/>
                <p:nvPr/>
              </p:nvSpPr>
              <p:spPr>
                <a:xfrm>
                  <a:off x="313392" y="3604602"/>
                  <a:ext cx="620724" cy="540631"/>
                </a:xfrm>
                <a:prstGeom prst="hexagon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189" name="图形 188" descr="购物袋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4055" y="3639914"/>
                  <a:ext cx="414548" cy="414548"/>
                </a:xfrm>
                <a:prstGeom prst="rect">
                  <a:avLst/>
                </a:prstGeom>
              </p:spPr>
            </p:pic>
          </p:grpSp>
          <p:cxnSp>
            <p:nvCxnSpPr>
              <p:cNvPr id="184" name="直接箭头连接符 183"/>
              <p:cNvCxnSpPr>
                <a:cxnSpLocks/>
                <a:endCxn id="189" idx="0"/>
              </p:cNvCxnSpPr>
              <p:nvPr/>
            </p:nvCxnSpPr>
            <p:spPr>
              <a:xfrm>
                <a:off x="4001986" y="4482627"/>
                <a:ext cx="0" cy="758692"/>
              </a:xfrm>
              <a:prstGeom prst="straightConnector1">
                <a:avLst/>
              </a:prstGeom>
              <a:ln w="15875" cmpd="sng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5" name="图形 184" descr="信封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07222" y="4696332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86" name="图形 185" descr="信封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07222" y="4495545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87" name="图形 186" descr="信封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07222" y="4883501"/>
                <a:ext cx="282892" cy="282892"/>
              </a:xfrm>
              <a:prstGeom prst="rect">
                <a:avLst/>
              </a:prstGeom>
            </p:spPr>
          </p:pic>
        </p:grpSp>
        <p:sp>
          <p:nvSpPr>
            <p:cNvPr id="181" name="文本框 180"/>
            <p:cNvSpPr txBox="1"/>
            <p:nvPr/>
          </p:nvSpPr>
          <p:spPr>
            <a:xfrm>
              <a:off x="803413" y="4711304"/>
              <a:ext cx="4796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i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……</a:t>
              </a:r>
              <a:endParaRPr lang="zh-CN" altLang="en-US" sz="12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198" name="直接箭头连接符 197"/>
          <p:cNvCxnSpPr>
            <a:cxnSpLocks/>
            <a:stCxn id="34" idx="2"/>
            <a:endCxn id="177" idx="0"/>
          </p:cNvCxnSpPr>
          <p:nvPr/>
        </p:nvCxnSpPr>
        <p:spPr>
          <a:xfrm>
            <a:off x="3103973" y="2753091"/>
            <a:ext cx="2594957" cy="1496292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连接符: 肘形 203"/>
          <p:cNvCxnSpPr>
            <a:cxnSpLocks/>
            <a:stCxn id="177" idx="2"/>
            <a:endCxn id="44" idx="1"/>
          </p:cNvCxnSpPr>
          <p:nvPr/>
        </p:nvCxnSpPr>
        <p:spPr>
          <a:xfrm rot="16200000" flipH="1">
            <a:off x="6118783" y="5771442"/>
            <a:ext cx="298938" cy="1138644"/>
          </a:xfrm>
          <a:prstGeom prst="bentConnector2">
            <a:avLst/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文本框 216"/>
          <p:cNvSpPr txBox="1"/>
          <p:nvPr/>
        </p:nvSpPr>
        <p:spPr>
          <a:xfrm>
            <a:off x="4206343" y="5346044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……</a:t>
            </a:r>
            <a:endParaRPr lang="zh-CN" altLang="en-US" sz="1200" b="1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8" name="文本框 217"/>
          <p:cNvSpPr txBox="1"/>
          <p:nvPr/>
        </p:nvSpPr>
        <p:spPr>
          <a:xfrm>
            <a:off x="5370123" y="1519483"/>
            <a:ext cx="3404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部署实践</a:t>
            </a:r>
            <a:endParaRPr lang="en-US" altLang="zh-CN" sz="1600" b="1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16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每</a:t>
            </a:r>
            <a:r>
              <a:rPr lang="en-US" altLang="zh-CN" sz="16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64GRAM</a:t>
            </a:r>
            <a:r>
              <a:rPr lang="zh-CN" altLang="en-US" sz="16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物理机上部署</a:t>
            </a:r>
            <a:r>
              <a:rPr lang="en-US" altLang="zh-CN" sz="16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r>
              <a:rPr lang="zh-CN" altLang="en-US" sz="16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</a:t>
            </a:r>
            <a:r>
              <a:rPr lang="zh-CN" altLang="en-US" sz="16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节点</a:t>
            </a:r>
            <a:br>
              <a:rPr lang="en-US" altLang="zh-CN" sz="16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zh-CN" altLang="en-US" sz="16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每个节点</a:t>
            </a:r>
            <a:r>
              <a:rPr lang="en-US" altLang="zh-CN" sz="16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r>
              <a:rPr lang="zh-CN" altLang="en-US" sz="16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万</a:t>
            </a:r>
            <a:r>
              <a:rPr lang="en-US" altLang="zh-CN" sz="16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SKU</a:t>
            </a:r>
            <a:r>
              <a:rPr lang="zh-CN" altLang="en-US" sz="16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领域对象</a:t>
            </a:r>
            <a:endParaRPr lang="en-US" altLang="zh-CN" sz="1600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7522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微服务的协奏曲：乾坤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内存领域对象的高可用保障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299029" y="1696355"/>
            <a:ext cx="1882247" cy="1056736"/>
            <a:chOff x="970151" y="2510307"/>
            <a:chExt cx="1882247" cy="1056736"/>
          </a:xfrm>
        </p:grpSpPr>
        <p:pic>
          <p:nvPicPr>
            <p:cNvPr id="34" name="图形 33" descr="群组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7895" y="2652643"/>
              <a:ext cx="914400" cy="914400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>
              <a:off x="970151" y="2510307"/>
              <a:ext cx="18822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10,000,000+</a:t>
              </a:r>
              <a:r>
                <a:rPr lang="zh-CN" altLang="en-US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用户</a:t>
              </a:r>
            </a:p>
          </p:txBody>
        </p:sp>
      </p:grpSp>
      <p:cxnSp>
        <p:nvCxnSpPr>
          <p:cNvPr id="36" name="直接箭头连接符 35"/>
          <p:cNvCxnSpPr>
            <a:cxnSpLocks/>
            <a:stCxn id="34" idx="2"/>
            <a:endCxn id="61" idx="0"/>
          </p:cNvCxnSpPr>
          <p:nvPr/>
        </p:nvCxnSpPr>
        <p:spPr>
          <a:xfrm flipH="1">
            <a:off x="1092322" y="2753091"/>
            <a:ext cx="2011651" cy="149629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cxnSpLocks/>
            <a:stCxn id="34" idx="2"/>
            <a:endCxn id="156" idx="0"/>
          </p:cNvCxnSpPr>
          <p:nvPr/>
        </p:nvCxnSpPr>
        <p:spPr>
          <a:xfrm>
            <a:off x="3103973" y="2753091"/>
            <a:ext cx="137311" cy="1498772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6837574" y="5533690"/>
            <a:ext cx="1066895" cy="1095042"/>
            <a:chOff x="3894680" y="5215888"/>
            <a:chExt cx="1066895" cy="1095042"/>
          </a:xfrm>
        </p:grpSpPr>
        <p:sp>
          <p:nvSpPr>
            <p:cNvPr id="44" name="文本框 43"/>
            <p:cNvSpPr txBox="1"/>
            <p:nvPr/>
          </p:nvSpPr>
          <p:spPr>
            <a:xfrm>
              <a:off x="3894680" y="6033931"/>
              <a:ext cx="10668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Event Store</a:t>
              </a:r>
              <a:endParaRPr lang="zh-CN" altLang="en-US" sz="12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45" name="图形 44" descr="数据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64493" y="5215888"/>
              <a:ext cx="911688" cy="911688"/>
            </a:xfrm>
            <a:prstGeom prst="rect">
              <a:avLst/>
            </a:prstGeom>
          </p:spPr>
        </p:pic>
      </p:grpSp>
      <p:cxnSp>
        <p:nvCxnSpPr>
          <p:cNvPr id="49" name="连接符: 肘形 48"/>
          <p:cNvCxnSpPr>
            <a:cxnSpLocks/>
            <a:stCxn id="61" idx="2"/>
            <a:endCxn id="44" idx="1"/>
          </p:cNvCxnSpPr>
          <p:nvPr/>
        </p:nvCxnSpPr>
        <p:spPr>
          <a:xfrm rot="16200000" flipH="1">
            <a:off x="3816722" y="3469380"/>
            <a:ext cx="296453" cy="5745252"/>
          </a:xfrm>
          <a:prstGeom prst="bentConnector2">
            <a:avLst/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/>
          <p:cNvCxnSpPr>
            <a:cxnSpLocks/>
            <a:stCxn id="156" idx="2"/>
            <a:endCxn id="44" idx="1"/>
          </p:cNvCxnSpPr>
          <p:nvPr/>
        </p:nvCxnSpPr>
        <p:spPr>
          <a:xfrm rot="16200000" flipH="1">
            <a:off x="4891201" y="4543860"/>
            <a:ext cx="296456" cy="3596290"/>
          </a:xfrm>
          <a:prstGeom prst="bentConnector2">
            <a:avLst/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cxnSpLocks/>
            <a:stCxn id="34" idx="2"/>
            <a:endCxn id="90" idx="0"/>
          </p:cNvCxnSpPr>
          <p:nvPr/>
        </p:nvCxnSpPr>
        <p:spPr>
          <a:xfrm>
            <a:off x="3103973" y="2753091"/>
            <a:ext cx="5079996" cy="1393101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7677378" y="5640658"/>
            <a:ext cx="13728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分钟前镜像</a:t>
            </a:r>
            <a:endParaRPr lang="en-US" altLang="zh-CN" sz="1400" i="1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分钟前镜像</a:t>
            </a:r>
            <a:endParaRPr lang="en-US" altLang="zh-CN" sz="1400" i="1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分钟前镜像</a:t>
            </a:r>
          </a:p>
        </p:txBody>
      </p:sp>
      <p:grpSp>
        <p:nvGrpSpPr>
          <p:cNvPr id="152" name="组合 151"/>
          <p:cNvGrpSpPr/>
          <p:nvPr/>
        </p:nvGrpSpPr>
        <p:grpSpPr>
          <a:xfrm>
            <a:off x="202565" y="4249384"/>
            <a:ext cx="1779513" cy="1944396"/>
            <a:chOff x="203308" y="3116469"/>
            <a:chExt cx="1779513" cy="2049847"/>
          </a:xfrm>
        </p:grpSpPr>
        <p:sp>
          <p:nvSpPr>
            <p:cNvPr id="61" name="矩形 60"/>
            <p:cNvSpPr/>
            <p:nvPr/>
          </p:nvSpPr>
          <p:spPr>
            <a:xfrm>
              <a:off x="203308" y="3116469"/>
              <a:ext cx="1779513" cy="2049847"/>
            </a:xfrm>
            <a:prstGeom prst="rect">
              <a:avLst/>
            </a:prstGeom>
            <a:solidFill>
              <a:schemeClr val="bg2">
                <a:alpha val="82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en-US" altLang="zh-CN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SKU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领域节点（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JVM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en-US" altLang="zh-CN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（对象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ID:1-100000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264820" y="3805934"/>
              <a:ext cx="620724" cy="1264011"/>
              <a:chOff x="3694049" y="4482627"/>
              <a:chExt cx="620724" cy="1264011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3694049" y="5206007"/>
                <a:ext cx="620724" cy="540631"/>
                <a:chOff x="313392" y="3604602"/>
                <a:chExt cx="620724" cy="540631"/>
              </a:xfrm>
            </p:grpSpPr>
            <p:sp>
              <p:nvSpPr>
                <p:cNvPr id="72" name="六边形 71"/>
                <p:cNvSpPr/>
                <p:nvPr/>
              </p:nvSpPr>
              <p:spPr>
                <a:xfrm>
                  <a:off x="313392" y="3604602"/>
                  <a:ext cx="620724" cy="540631"/>
                </a:xfrm>
                <a:prstGeom prst="hexagon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73" name="图形 72" descr="购物袋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4055" y="3639914"/>
                  <a:ext cx="414548" cy="414548"/>
                </a:xfrm>
                <a:prstGeom prst="rect">
                  <a:avLst/>
                </a:prstGeom>
              </p:spPr>
            </p:pic>
          </p:grpSp>
          <p:cxnSp>
            <p:nvCxnSpPr>
              <p:cNvPr id="65" name="直接箭头连接符 64"/>
              <p:cNvCxnSpPr>
                <a:cxnSpLocks/>
                <a:endCxn id="73" idx="0"/>
              </p:cNvCxnSpPr>
              <p:nvPr/>
            </p:nvCxnSpPr>
            <p:spPr>
              <a:xfrm>
                <a:off x="4001986" y="4482627"/>
                <a:ext cx="0" cy="758692"/>
              </a:xfrm>
              <a:prstGeom prst="straightConnector1">
                <a:avLst/>
              </a:prstGeom>
              <a:ln w="15875" cmpd="sng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6" name="图形 65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07222" y="4696332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68" name="图形 67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07222" y="4495545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70" name="图形 69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07222" y="4883501"/>
                <a:ext cx="282892" cy="282892"/>
              </a:xfrm>
              <a:prstGeom prst="rect">
                <a:avLst/>
              </a:prstGeom>
            </p:spPr>
          </p:pic>
        </p:grpSp>
        <p:grpSp>
          <p:nvGrpSpPr>
            <p:cNvPr id="105" name="组合 104"/>
            <p:cNvGrpSpPr/>
            <p:nvPr/>
          </p:nvGrpSpPr>
          <p:grpSpPr>
            <a:xfrm>
              <a:off x="1216423" y="3805934"/>
              <a:ext cx="620724" cy="1264011"/>
              <a:chOff x="3694049" y="4482627"/>
              <a:chExt cx="620724" cy="1264011"/>
            </a:xfrm>
          </p:grpSpPr>
          <p:grpSp>
            <p:nvGrpSpPr>
              <p:cNvPr id="106" name="组合 105"/>
              <p:cNvGrpSpPr/>
              <p:nvPr/>
            </p:nvGrpSpPr>
            <p:grpSpPr>
              <a:xfrm>
                <a:off x="3694049" y="5206007"/>
                <a:ext cx="620724" cy="540631"/>
                <a:chOff x="313392" y="3604602"/>
                <a:chExt cx="620724" cy="540631"/>
              </a:xfrm>
            </p:grpSpPr>
            <p:sp>
              <p:nvSpPr>
                <p:cNvPr id="112" name="六边形 111"/>
                <p:cNvSpPr/>
                <p:nvPr/>
              </p:nvSpPr>
              <p:spPr>
                <a:xfrm>
                  <a:off x="313392" y="3604602"/>
                  <a:ext cx="620724" cy="540631"/>
                </a:xfrm>
                <a:prstGeom prst="hexagon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113" name="图形 112" descr="购物袋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4055" y="3639914"/>
                  <a:ext cx="414548" cy="414548"/>
                </a:xfrm>
                <a:prstGeom prst="rect">
                  <a:avLst/>
                </a:prstGeom>
              </p:spPr>
            </p:pic>
          </p:grpSp>
          <p:cxnSp>
            <p:nvCxnSpPr>
              <p:cNvPr id="107" name="直接箭头连接符 106"/>
              <p:cNvCxnSpPr>
                <a:cxnSpLocks/>
                <a:endCxn id="113" idx="0"/>
              </p:cNvCxnSpPr>
              <p:nvPr/>
            </p:nvCxnSpPr>
            <p:spPr>
              <a:xfrm>
                <a:off x="4001986" y="4482627"/>
                <a:ext cx="0" cy="758692"/>
              </a:xfrm>
              <a:prstGeom prst="straightConnector1">
                <a:avLst/>
              </a:prstGeom>
              <a:ln w="15875" cmpd="sng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图形 107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07222" y="4696332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09" name="图形 108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07222" y="4495545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11" name="图形 110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07222" y="4883501"/>
                <a:ext cx="282892" cy="282892"/>
              </a:xfrm>
              <a:prstGeom prst="rect">
                <a:avLst/>
              </a:prstGeom>
            </p:spPr>
          </p:pic>
        </p:grpSp>
        <p:sp>
          <p:nvSpPr>
            <p:cNvPr id="114" name="文本框 113"/>
            <p:cNvSpPr txBox="1"/>
            <p:nvPr/>
          </p:nvSpPr>
          <p:spPr>
            <a:xfrm>
              <a:off x="803413" y="4711304"/>
              <a:ext cx="4796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i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……</a:t>
              </a:r>
              <a:endParaRPr lang="zh-CN" altLang="en-US" sz="12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2351527" y="4251863"/>
            <a:ext cx="1779513" cy="1941914"/>
            <a:chOff x="203308" y="3238332"/>
            <a:chExt cx="1779513" cy="1941914"/>
          </a:xfrm>
        </p:grpSpPr>
        <p:sp>
          <p:nvSpPr>
            <p:cNvPr id="156" name="矩形 155"/>
            <p:cNvSpPr/>
            <p:nvPr/>
          </p:nvSpPr>
          <p:spPr>
            <a:xfrm>
              <a:off x="203308" y="3238332"/>
              <a:ext cx="1779513" cy="1941914"/>
            </a:xfrm>
            <a:prstGeom prst="rect">
              <a:avLst/>
            </a:prstGeom>
            <a:solidFill>
              <a:schemeClr val="bg2">
                <a:alpha val="82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en-US" altLang="zh-CN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SKU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领域节点（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JVM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en-US" altLang="zh-CN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（对象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ID:100001-200000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</a:p>
          </p:txBody>
        </p:sp>
        <p:grpSp>
          <p:nvGrpSpPr>
            <p:cNvPr id="157" name="组合 156"/>
            <p:cNvGrpSpPr/>
            <p:nvPr/>
          </p:nvGrpSpPr>
          <p:grpSpPr>
            <a:xfrm>
              <a:off x="264820" y="3805934"/>
              <a:ext cx="620724" cy="1264011"/>
              <a:chOff x="3694049" y="4482627"/>
              <a:chExt cx="620724" cy="1264011"/>
            </a:xfrm>
          </p:grpSpPr>
          <p:grpSp>
            <p:nvGrpSpPr>
              <p:cNvPr id="169" name="组合 168"/>
              <p:cNvGrpSpPr/>
              <p:nvPr/>
            </p:nvGrpSpPr>
            <p:grpSpPr>
              <a:xfrm>
                <a:off x="3694049" y="5206007"/>
                <a:ext cx="620724" cy="540631"/>
                <a:chOff x="313392" y="3604602"/>
                <a:chExt cx="620724" cy="540631"/>
              </a:xfrm>
            </p:grpSpPr>
            <p:sp>
              <p:nvSpPr>
                <p:cNvPr id="174" name="六边形 173"/>
                <p:cNvSpPr/>
                <p:nvPr/>
              </p:nvSpPr>
              <p:spPr>
                <a:xfrm>
                  <a:off x="313392" y="3604602"/>
                  <a:ext cx="620724" cy="540631"/>
                </a:xfrm>
                <a:prstGeom prst="hexagon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175" name="图形 174" descr="购物袋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4055" y="3639914"/>
                  <a:ext cx="414548" cy="414548"/>
                </a:xfrm>
                <a:prstGeom prst="rect">
                  <a:avLst/>
                </a:prstGeom>
              </p:spPr>
            </p:pic>
          </p:grpSp>
          <p:cxnSp>
            <p:nvCxnSpPr>
              <p:cNvPr id="170" name="直接箭头连接符 169"/>
              <p:cNvCxnSpPr>
                <a:cxnSpLocks/>
                <a:endCxn id="175" idx="0"/>
              </p:cNvCxnSpPr>
              <p:nvPr/>
            </p:nvCxnSpPr>
            <p:spPr>
              <a:xfrm>
                <a:off x="4001986" y="4482627"/>
                <a:ext cx="0" cy="758692"/>
              </a:xfrm>
              <a:prstGeom prst="straightConnector1">
                <a:avLst/>
              </a:prstGeom>
              <a:ln w="15875" cmpd="sng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1" name="图形 170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07222" y="4696332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72" name="图形 171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07222" y="4495545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73" name="图形 172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07222" y="4883501"/>
                <a:ext cx="282892" cy="282892"/>
              </a:xfrm>
              <a:prstGeom prst="rect">
                <a:avLst/>
              </a:prstGeom>
            </p:spPr>
          </p:pic>
        </p:grpSp>
        <p:grpSp>
          <p:nvGrpSpPr>
            <p:cNvPr id="159" name="组合 158"/>
            <p:cNvGrpSpPr/>
            <p:nvPr/>
          </p:nvGrpSpPr>
          <p:grpSpPr>
            <a:xfrm>
              <a:off x="1216423" y="3805934"/>
              <a:ext cx="620724" cy="1264011"/>
              <a:chOff x="3694049" y="4482627"/>
              <a:chExt cx="620724" cy="1264011"/>
            </a:xfrm>
          </p:grpSpPr>
          <p:grpSp>
            <p:nvGrpSpPr>
              <p:cNvPr id="162" name="组合 161"/>
              <p:cNvGrpSpPr/>
              <p:nvPr/>
            </p:nvGrpSpPr>
            <p:grpSpPr>
              <a:xfrm>
                <a:off x="3694049" y="5206007"/>
                <a:ext cx="620724" cy="540631"/>
                <a:chOff x="313392" y="3604602"/>
                <a:chExt cx="620724" cy="540631"/>
              </a:xfrm>
            </p:grpSpPr>
            <p:sp>
              <p:nvSpPr>
                <p:cNvPr id="167" name="六边形 166"/>
                <p:cNvSpPr/>
                <p:nvPr/>
              </p:nvSpPr>
              <p:spPr>
                <a:xfrm>
                  <a:off x="313392" y="3604602"/>
                  <a:ext cx="620724" cy="540631"/>
                </a:xfrm>
                <a:prstGeom prst="hexagon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168" name="图形 167" descr="购物袋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4055" y="3639914"/>
                  <a:ext cx="414548" cy="414548"/>
                </a:xfrm>
                <a:prstGeom prst="rect">
                  <a:avLst/>
                </a:prstGeom>
              </p:spPr>
            </p:pic>
          </p:grpSp>
          <p:cxnSp>
            <p:nvCxnSpPr>
              <p:cNvPr id="163" name="直接箭头连接符 162"/>
              <p:cNvCxnSpPr>
                <a:cxnSpLocks/>
                <a:endCxn id="168" idx="0"/>
              </p:cNvCxnSpPr>
              <p:nvPr/>
            </p:nvCxnSpPr>
            <p:spPr>
              <a:xfrm>
                <a:off x="4001986" y="4482627"/>
                <a:ext cx="0" cy="758692"/>
              </a:xfrm>
              <a:prstGeom prst="straightConnector1">
                <a:avLst/>
              </a:prstGeom>
              <a:ln w="15875" cmpd="sng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4" name="图形 163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07222" y="4696332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65" name="图形 164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07222" y="4495545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66" name="图形 165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07222" y="4883501"/>
                <a:ext cx="282892" cy="282892"/>
              </a:xfrm>
              <a:prstGeom prst="rect">
                <a:avLst/>
              </a:prstGeom>
            </p:spPr>
          </p:pic>
        </p:grpSp>
        <p:sp>
          <p:nvSpPr>
            <p:cNvPr id="160" name="文本框 159"/>
            <p:cNvSpPr txBox="1"/>
            <p:nvPr/>
          </p:nvSpPr>
          <p:spPr>
            <a:xfrm>
              <a:off x="803413" y="4711304"/>
              <a:ext cx="4796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i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……</a:t>
              </a:r>
              <a:endParaRPr lang="zh-CN" altLang="en-US" sz="12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4809173" y="4249383"/>
            <a:ext cx="1779513" cy="1941912"/>
            <a:chOff x="203308" y="3238332"/>
            <a:chExt cx="1779513" cy="1941912"/>
          </a:xfrm>
        </p:grpSpPr>
        <p:sp>
          <p:nvSpPr>
            <p:cNvPr id="177" name="矩形 176"/>
            <p:cNvSpPr/>
            <p:nvPr/>
          </p:nvSpPr>
          <p:spPr>
            <a:xfrm>
              <a:off x="203308" y="3238332"/>
              <a:ext cx="1779513" cy="1941912"/>
            </a:xfrm>
            <a:prstGeom prst="rect">
              <a:avLst/>
            </a:prstGeom>
            <a:solidFill>
              <a:schemeClr val="bg2">
                <a:alpha val="82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en-US" altLang="zh-CN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SKU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领域节点（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JVM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en-US" altLang="zh-CN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（对象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ID:N-200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万）</a:t>
              </a:r>
            </a:p>
          </p:txBody>
        </p:sp>
        <p:grpSp>
          <p:nvGrpSpPr>
            <p:cNvPr id="178" name="组合 177"/>
            <p:cNvGrpSpPr/>
            <p:nvPr/>
          </p:nvGrpSpPr>
          <p:grpSpPr>
            <a:xfrm>
              <a:off x="264820" y="3805934"/>
              <a:ext cx="620724" cy="1264011"/>
              <a:chOff x="3694049" y="4482627"/>
              <a:chExt cx="620724" cy="1264011"/>
            </a:xfrm>
          </p:grpSpPr>
          <p:grpSp>
            <p:nvGrpSpPr>
              <p:cNvPr id="190" name="组合 189"/>
              <p:cNvGrpSpPr/>
              <p:nvPr/>
            </p:nvGrpSpPr>
            <p:grpSpPr>
              <a:xfrm>
                <a:off x="3694049" y="5206007"/>
                <a:ext cx="620724" cy="540631"/>
                <a:chOff x="313392" y="3604602"/>
                <a:chExt cx="620724" cy="540631"/>
              </a:xfrm>
            </p:grpSpPr>
            <p:sp>
              <p:nvSpPr>
                <p:cNvPr id="195" name="六边形 194"/>
                <p:cNvSpPr/>
                <p:nvPr/>
              </p:nvSpPr>
              <p:spPr>
                <a:xfrm>
                  <a:off x="313392" y="3604602"/>
                  <a:ext cx="620724" cy="540631"/>
                </a:xfrm>
                <a:prstGeom prst="hexagon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196" name="图形 195" descr="购物袋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4055" y="3639914"/>
                  <a:ext cx="414548" cy="414548"/>
                </a:xfrm>
                <a:prstGeom prst="rect">
                  <a:avLst/>
                </a:prstGeom>
              </p:spPr>
            </p:pic>
          </p:grpSp>
          <p:cxnSp>
            <p:nvCxnSpPr>
              <p:cNvPr id="191" name="直接箭头连接符 190"/>
              <p:cNvCxnSpPr>
                <a:cxnSpLocks/>
                <a:endCxn id="196" idx="0"/>
              </p:cNvCxnSpPr>
              <p:nvPr/>
            </p:nvCxnSpPr>
            <p:spPr>
              <a:xfrm>
                <a:off x="4001986" y="4482627"/>
                <a:ext cx="0" cy="758692"/>
              </a:xfrm>
              <a:prstGeom prst="straightConnector1">
                <a:avLst/>
              </a:prstGeom>
              <a:ln w="15875" cmpd="sng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2" name="图形 191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07222" y="4696332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93" name="图形 192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07222" y="4495545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94" name="图形 193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07222" y="4883501"/>
                <a:ext cx="282892" cy="282892"/>
              </a:xfrm>
              <a:prstGeom prst="rect">
                <a:avLst/>
              </a:prstGeom>
            </p:spPr>
          </p:pic>
        </p:grpSp>
        <p:grpSp>
          <p:nvGrpSpPr>
            <p:cNvPr id="180" name="组合 179"/>
            <p:cNvGrpSpPr/>
            <p:nvPr/>
          </p:nvGrpSpPr>
          <p:grpSpPr>
            <a:xfrm>
              <a:off x="1216423" y="3805934"/>
              <a:ext cx="620724" cy="1264011"/>
              <a:chOff x="3694049" y="4482627"/>
              <a:chExt cx="620724" cy="1264011"/>
            </a:xfrm>
          </p:grpSpPr>
          <p:grpSp>
            <p:nvGrpSpPr>
              <p:cNvPr id="183" name="组合 182"/>
              <p:cNvGrpSpPr/>
              <p:nvPr/>
            </p:nvGrpSpPr>
            <p:grpSpPr>
              <a:xfrm>
                <a:off x="3694049" y="5206007"/>
                <a:ext cx="620724" cy="540631"/>
                <a:chOff x="313392" y="3604602"/>
                <a:chExt cx="620724" cy="540631"/>
              </a:xfrm>
            </p:grpSpPr>
            <p:sp>
              <p:nvSpPr>
                <p:cNvPr id="188" name="六边形 187"/>
                <p:cNvSpPr/>
                <p:nvPr/>
              </p:nvSpPr>
              <p:spPr>
                <a:xfrm>
                  <a:off x="313392" y="3604602"/>
                  <a:ext cx="620724" cy="540631"/>
                </a:xfrm>
                <a:prstGeom prst="hexagon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189" name="图形 188" descr="购物袋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4055" y="3639914"/>
                  <a:ext cx="414548" cy="414548"/>
                </a:xfrm>
                <a:prstGeom prst="rect">
                  <a:avLst/>
                </a:prstGeom>
              </p:spPr>
            </p:pic>
          </p:grpSp>
          <p:cxnSp>
            <p:nvCxnSpPr>
              <p:cNvPr id="184" name="直接箭头连接符 183"/>
              <p:cNvCxnSpPr>
                <a:cxnSpLocks/>
                <a:endCxn id="189" idx="0"/>
              </p:cNvCxnSpPr>
              <p:nvPr/>
            </p:nvCxnSpPr>
            <p:spPr>
              <a:xfrm>
                <a:off x="4001986" y="4482627"/>
                <a:ext cx="0" cy="758692"/>
              </a:xfrm>
              <a:prstGeom prst="straightConnector1">
                <a:avLst/>
              </a:prstGeom>
              <a:ln w="15875" cmpd="sng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5" name="图形 184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07222" y="4696332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86" name="图形 185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07222" y="4495545"/>
                <a:ext cx="282892" cy="282892"/>
              </a:xfrm>
              <a:prstGeom prst="rect">
                <a:avLst/>
              </a:prstGeom>
            </p:spPr>
          </p:pic>
          <p:pic>
            <p:nvPicPr>
              <p:cNvPr id="187" name="图形 186" descr="信封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07222" y="4883501"/>
                <a:ext cx="282892" cy="282892"/>
              </a:xfrm>
              <a:prstGeom prst="rect">
                <a:avLst/>
              </a:prstGeom>
            </p:spPr>
          </p:pic>
        </p:grpSp>
        <p:sp>
          <p:nvSpPr>
            <p:cNvPr id="181" name="文本框 180"/>
            <p:cNvSpPr txBox="1"/>
            <p:nvPr/>
          </p:nvSpPr>
          <p:spPr>
            <a:xfrm>
              <a:off x="803413" y="4711304"/>
              <a:ext cx="4796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i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……</a:t>
              </a:r>
              <a:endParaRPr lang="zh-CN" altLang="en-US" sz="12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198" name="直接箭头连接符 197"/>
          <p:cNvCxnSpPr>
            <a:cxnSpLocks/>
            <a:stCxn id="34" idx="2"/>
            <a:endCxn id="177" idx="0"/>
          </p:cNvCxnSpPr>
          <p:nvPr/>
        </p:nvCxnSpPr>
        <p:spPr>
          <a:xfrm>
            <a:off x="3103973" y="2753091"/>
            <a:ext cx="2594957" cy="1496292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连接符: 肘形 203"/>
          <p:cNvCxnSpPr>
            <a:cxnSpLocks/>
            <a:stCxn id="177" idx="2"/>
            <a:endCxn id="44" idx="1"/>
          </p:cNvCxnSpPr>
          <p:nvPr/>
        </p:nvCxnSpPr>
        <p:spPr>
          <a:xfrm rot="16200000" flipH="1">
            <a:off x="6118783" y="5771442"/>
            <a:ext cx="298938" cy="1138644"/>
          </a:xfrm>
          <a:prstGeom prst="bentConnector2">
            <a:avLst/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文本框 216"/>
          <p:cNvSpPr txBox="1"/>
          <p:nvPr/>
        </p:nvSpPr>
        <p:spPr>
          <a:xfrm>
            <a:off x="4206343" y="5346044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……</a:t>
            </a:r>
            <a:endParaRPr lang="zh-CN" altLang="en-US" sz="1200" b="1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7" name="Picture 2" descr="http://www.2gei.com/tool/image/visit/20170514-f1efb58c1aeb49fbb9e704326487f42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682" y="4339507"/>
            <a:ext cx="17145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文本框 87"/>
          <p:cNvSpPr txBox="1"/>
          <p:nvPr/>
        </p:nvSpPr>
        <p:spPr>
          <a:xfrm>
            <a:off x="4690968" y="1601843"/>
            <a:ext cx="43290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灾难节点恢复过程</a:t>
            </a:r>
            <a:endParaRPr lang="en-US" altLang="zh-CN" sz="1600" b="1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注册中心检测到某节点宕机或无法联系</a:t>
            </a:r>
            <a:endParaRPr lang="en-US" altLang="zh-CN" sz="1400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把原故障节点摘除</a:t>
            </a:r>
            <a:endParaRPr lang="en-US" altLang="zh-CN" sz="1400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试图创建一个空白的新节点</a:t>
            </a:r>
            <a:endParaRPr lang="en-US" altLang="zh-CN" sz="1400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加载最近的快照到内存</a:t>
            </a:r>
            <a:endParaRPr lang="en-US" altLang="zh-CN" sz="1400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从</a:t>
            </a:r>
            <a:r>
              <a:rPr lang="en-US" altLang="zh-CN" sz="14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Event Sourcing</a:t>
            </a:r>
            <a:r>
              <a:rPr lang="zh-CN" altLang="en-US" sz="14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加载操作命令在新节点中回放</a:t>
            </a:r>
            <a:endParaRPr lang="en-US" altLang="zh-CN" sz="1400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把新节点加入集群，继续接受新操作命令</a:t>
            </a:r>
            <a:endParaRPr lang="en-US" altLang="zh-CN" sz="1400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7484371" y="4146192"/>
            <a:ext cx="1344407" cy="1443356"/>
            <a:chOff x="3728530" y="3159826"/>
            <a:chExt cx="1344407" cy="1443356"/>
          </a:xfrm>
        </p:grpSpPr>
        <p:pic>
          <p:nvPicPr>
            <p:cNvPr id="90" name="图形 89" descr="数据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72284" y="3159826"/>
              <a:ext cx="911688" cy="911688"/>
            </a:xfrm>
            <a:prstGeom prst="rect">
              <a:avLst/>
            </a:prstGeom>
          </p:spPr>
        </p:pic>
        <p:sp>
          <p:nvSpPr>
            <p:cNvPr id="91" name="文本框 90"/>
            <p:cNvSpPr txBox="1"/>
            <p:nvPr/>
          </p:nvSpPr>
          <p:spPr>
            <a:xfrm>
              <a:off x="3728530" y="3956851"/>
              <a:ext cx="13444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Event Sourcing</a:t>
              </a:r>
            </a:p>
            <a:p>
              <a:pPr algn="ctr"/>
              <a:r>
                <a:rPr lang="en-US" altLang="zh-CN" sz="12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Base on </a:t>
              </a:r>
            </a:p>
            <a:p>
              <a:pPr algn="ctr"/>
              <a:r>
                <a:rPr lang="en-US" altLang="zh-CN" sz="12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Cassandra</a:t>
              </a:r>
              <a:endParaRPr lang="zh-CN" altLang="en-US" sz="12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 rot="17156757">
            <a:off x="7340876" y="3141521"/>
            <a:ext cx="282892" cy="1252781"/>
            <a:chOff x="3115305" y="3415727"/>
            <a:chExt cx="282892" cy="1252781"/>
          </a:xfrm>
        </p:grpSpPr>
        <p:pic>
          <p:nvPicPr>
            <p:cNvPr id="99" name="图形 98" descr="信封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15305" y="3415727"/>
              <a:ext cx="282892" cy="282892"/>
            </a:xfrm>
            <a:prstGeom prst="rect">
              <a:avLst/>
            </a:prstGeom>
          </p:spPr>
        </p:pic>
        <p:pic>
          <p:nvPicPr>
            <p:cNvPr id="100" name="图形 99" descr="信封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15305" y="3609705"/>
              <a:ext cx="282892" cy="282892"/>
            </a:xfrm>
            <a:prstGeom prst="rect">
              <a:avLst/>
            </a:prstGeom>
          </p:spPr>
        </p:pic>
        <p:pic>
          <p:nvPicPr>
            <p:cNvPr id="101" name="图形 100" descr="信封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15305" y="3803683"/>
              <a:ext cx="282892" cy="282892"/>
            </a:xfrm>
            <a:prstGeom prst="rect">
              <a:avLst/>
            </a:prstGeom>
          </p:spPr>
        </p:pic>
        <p:pic>
          <p:nvPicPr>
            <p:cNvPr id="102" name="图形 101" descr="信封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15305" y="3997661"/>
              <a:ext cx="282892" cy="282892"/>
            </a:xfrm>
            <a:prstGeom prst="rect">
              <a:avLst/>
            </a:prstGeom>
          </p:spPr>
        </p:pic>
        <p:pic>
          <p:nvPicPr>
            <p:cNvPr id="104" name="图形 103" descr="信封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15305" y="4191639"/>
              <a:ext cx="282892" cy="282892"/>
            </a:xfrm>
            <a:prstGeom prst="rect">
              <a:avLst/>
            </a:prstGeom>
          </p:spPr>
        </p:pic>
        <p:pic>
          <p:nvPicPr>
            <p:cNvPr id="110" name="图形 109" descr="信封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15305" y="4385616"/>
              <a:ext cx="282892" cy="282892"/>
            </a:xfrm>
            <a:prstGeom prst="rect">
              <a:avLst/>
            </a:prstGeom>
          </p:spPr>
        </p:pic>
      </p:grpSp>
      <p:sp>
        <p:nvSpPr>
          <p:cNvPr id="115" name="矩形 114"/>
          <p:cNvSpPr/>
          <p:nvPr/>
        </p:nvSpPr>
        <p:spPr>
          <a:xfrm>
            <a:off x="335009" y="1828308"/>
            <a:ext cx="1525868" cy="1592988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en-US" altLang="zh-CN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SKU</a:t>
            </a:r>
            <a:r>
              <a:rPr lang="zh-CN" altLang="en-US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领域节点（</a:t>
            </a:r>
            <a:r>
              <a:rPr lang="en-US" altLang="zh-CN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JVM</a:t>
            </a:r>
            <a:r>
              <a:rPr lang="zh-CN" altLang="en-US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1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（空白节点）</a:t>
            </a:r>
          </a:p>
        </p:txBody>
      </p:sp>
      <p:cxnSp>
        <p:nvCxnSpPr>
          <p:cNvPr id="116" name="连接符: 肘形 115"/>
          <p:cNvCxnSpPr>
            <a:cxnSpLocks/>
            <a:stCxn id="44" idx="2"/>
            <a:endCxn id="115" idx="1"/>
          </p:cNvCxnSpPr>
          <p:nvPr/>
        </p:nvCxnSpPr>
        <p:spPr>
          <a:xfrm rot="5400000" flipH="1">
            <a:off x="1851051" y="1108761"/>
            <a:ext cx="4003930" cy="7036013"/>
          </a:xfrm>
          <a:prstGeom prst="bentConnector4">
            <a:avLst>
              <a:gd name="adj1" fmla="val -3375"/>
              <a:gd name="adj2" fmla="val 103249"/>
            </a:avLst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连接符: 肘形 117"/>
          <p:cNvCxnSpPr>
            <a:cxnSpLocks/>
            <a:stCxn id="90" idx="3"/>
            <a:endCxn id="115" idx="0"/>
          </p:cNvCxnSpPr>
          <p:nvPr/>
        </p:nvCxnSpPr>
        <p:spPr>
          <a:xfrm flipH="1" flipV="1">
            <a:off x="1097943" y="1828308"/>
            <a:ext cx="7541870" cy="2773728"/>
          </a:xfrm>
          <a:prstGeom prst="bentConnector4">
            <a:avLst>
              <a:gd name="adj1" fmla="val -5686"/>
              <a:gd name="adj2" fmla="val 109445"/>
            </a:avLst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785967" y="2275296"/>
            <a:ext cx="620724" cy="540631"/>
            <a:chOff x="396100" y="2781062"/>
            <a:chExt cx="620724" cy="540631"/>
          </a:xfrm>
        </p:grpSpPr>
        <p:sp>
          <p:nvSpPr>
            <p:cNvPr id="139" name="六边形 138"/>
            <p:cNvSpPr/>
            <p:nvPr/>
          </p:nvSpPr>
          <p:spPr>
            <a:xfrm>
              <a:off x="396100" y="278106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40" name="图形 139" descr="购物袋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6763" y="2816374"/>
              <a:ext cx="414548" cy="414548"/>
            </a:xfrm>
            <a:prstGeom prst="rect">
              <a:avLst/>
            </a:prstGeom>
          </p:spPr>
        </p:pic>
      </p:grpSp>
      <p:grpSp>
        <p:nvGrpSpPr>
          <p:cNvPr id="141" name="组合 140"/>
          <p:cNvGrpSpPr/>
          <p:nvPr/>
        </p:nvGrpSpPr>
        <p:grpSpPr>
          <a:xfrm>
            <a:off x="431771" y="2834715"/>
            <a:ext cx="620724" cy="540631"/>
            <a:chOff x="396100" y="2781062"/>
            <a:chExt cx="620724" cy="540631"/>
          </a:xfrm>
        </p:grpSpPr>
        <p:sp>
          <p:nvSpPr>
            <p:cNvPr id="142" name="六边形 141"/>
            <p:cNvSpPr/>
            <p:nvPr/>
          </p:nvSpPr>
          <p:spPr>
            <a:xfrm>
              <a:off x="396100" y="278106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43" name="图形 142" descr="购物袋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6763" y="2816374"/>
              <a:ext cx="414548" cy="414548"/>
            </a:xfrm>
            <a:prstGeom prst="rect">
              <a:avLst/>
            </a:prstGeom>
          </p:spPr>
        </p:pic>
      </p:grpSp>
      <p:grpSp>
        <p:nvGrpSpPr>
          <p:cNvPr id="144" name="组合 143"/>
          <p:cNvGrpSpPr/>
          <p:nvPr/>
        </p:nvGrpSpPr>
        <p:grpSpPr>
          <a:xfrm>
            <a:off x="1131151" y="2824677"/>
            <a:ext cx="620724" cy="540631"/>
            <a:chOff x="396100" y="2781062"/>
            <a:chExt cx="620724" cy="540631"/>
          </a:xfrm>
        </p:grpSpPr>
        <p:sp>
          <p:nvSpPr>
            <p:cNvPr id="145" name="六边形 144"/>
            <p:cNvSpPr/>
            <p:nvPr/>
          </p:nvSpPr>
          <p:spPr>
            <a:xfrm>
              <a:off x="396100" y="278106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46" name="图形 145" descr="购物袋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6763" y="2816374"/>
              <a:ext cx="414548" cy="414548"/>
            </a:xfrm>
            <a:prstGeom prst="rect">
              <a:avLst/>
            </a:prstGeom>
          </p:spPr>
        </p:pic>
      </p:grpSp>
      <p:cxnSp>
        <p:nvCxnSpPr>
          <p:cNvPr id="150" name="直接箭头连接符 149"/>
          <p:cNvCxnSpPr>
            <a:cxnSpLocks/>
            <a:stCxn id="34" idx="2"/>
            <a:endCxn id="115" idx="3"/>
          </p:cNvCxnSpPr>
          <p:nvPr/>
        </p:nvCxnSpPr>
        <p:spPr>
          <a:xfrm flipH="1" flipV="1">
            <a:off x="1860877" y="2624802"/>
            <a:ext cx="1243096" cy="128289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344073" y="1563284"/>
            <a:ext cx="2866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</a:t>
            </a:r>
            <a:r>
              <a:rPr lang="en-US" altLang="zh-CN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zh-CN" altLang="en-US" b="1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秒以内完成以下操作）</a:t>
            </a:r>
            <a:endParaRPr lang="en-US" altLang="zh-CN" b="1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567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1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1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微服务的协奏曲：乾坤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23754" y="1119188"/>
            <a:ext cx="4514063" cy="563562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在线扩容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698070" y="3256581"/>
            <a:ext cx="1344407" cy="1443356"/>
            <a:chOff x="3728530" y="3159826"/>
            <a:chExt cx="1344407" cy="1443356"/>
          </a:xfrm>
        </p:grpSpPr>
        <p:pic>
          <p:nvPicPr>
            <p:cNvPr id="41" name="图形 40" descr="数据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72284" y="3159826"/>
              <a:ext cx="911688" cy="911688"/>
            </a:xfrm>
            <a:prstGeom prst="rect">
              <a:avLst/>
            </a:prstGeom>
          </p:spPr>
        </p:pic>
        <p:sp>
          <p:nvSpPr>
            <p:cNvPr id="43" name="文本框 42"/>
            <p:cNvSpPr txBox="1"/>
            <p:nvPr/>
          </p:nvSpPr>
          <p:spPr>
            <a:xfrm>
              <a:off x="3728530" y="3956851"/>
              <a:ext cx="13444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Event Sourcing</a:t>
              </a:r>
            </a:p>
            <a:p>
              <a:pPr algn="ctr"/>
              <a:r>
                <a:rPr lang="en-US" altLang="zh-CN" sz="12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Base on </a:t>
              </a:r>
            </a:p>
            <a:p>
              <a:pPr algn="ctr"/>
              <a:r>
                <a:rPr lang="en-US" altLang="zh-CN" sz="12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Cassandra</a:t>
              </a:r>
              <a:endParaRPr lang="zh-CN" altLang="en-US" sz="12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937381" y="5519683"/>
            <a:ext cx="1066895" cy="1095042"/>
            <a:chOff x="3894680" y="5215888"/>
            <a:chExt cx="1066895" cy="1095042"/>
          </a:xfrm>
        </p:grpSpPr>
        <p:sp>
          <p:nvSpPr>
            <p:cNvPr id="44" name="文本框 43"/>
            <p:cNvSpPr txBox="1"/>
            <p:nvPr/>
          </p:nvSpPr>
          <p:spPr>
            <a:xfrm>
              <a:off x="3894680" y="6033931"/>
              <a:ext cx="10668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Event Store</a:t>
              </a:r>
              <a:endParaRPr lang="zh-CN" altLang="en-US" sz="1200" b="1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45" name="图形 44" descr="数据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64493" y="5215888"/>
              <a:ext cx="911688" cy="911688"/>
            </a:xfrm>
            <a:prstGeom prst="rect">
              <a:avLst/>
            </a:prstGeom>
          </p:spPr>
        </p:pic>
      </p:grpSp>
      <p:sp>
        <p:nvSpPr>
          <p:cNvPr id="211" name="矩形 210"/>
          <p:cNvSpPr/>
          <p:nvPr/>
        </p:nvSpPr>
        <p:spPr>
          <a:xfrm>
            <a:off x="4981206" y="5307333"/>
            <a:ext cx="1071010" cy="962742"/>
          </a:xfrm>
          <a:prstGeom prst="rect">
            <a:avLst/>
          </a:prstGeom>
          <a:solidFill>
            <a:schemeClr val="bg1">
              <a:lumMod val="65000"/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zh-CN" altLang="en-US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对象回放加速器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207018" y="5574463"/>
            <a:ext cx="620724" cy="540631"/>
            <a:chOff x="5402638" y="5538128"/>
            <a:chExt cx="620724" cy="540631"/>
          </a:xfrm>
        </p:grpSpPr>
        <p:sp>
          <p:nvSpPr>
            <p:cNvPr id="213" name="六边形 212"/>
            <p:cNvSpPr/>
            <p:nvPr/>
          </p:nvSpPr>
          <p:spPr>
            <a:xfrm>
              <a:off x="5402638" y="5538128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4" name="图形 213" descr="购物袋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03301" y="5573440"/>
              <a:ext cx="414548" cy="414548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1171276" y="2938209"/>
            <a:ext cx="1490464" cy="1924795"/>
            <a:chOff x="1171276" y="2938209"/>
            <a:chExt cx="1490464" cy="1924795"/>
          </a:xfrm>
        </p:grpSpPr>
        <p:sp>
          <p:nvSpPr>
            <p:cNvPr id="124" name="矩形 123"/>
            <p:cNvSpPr/>
            <p:nvPr/>
          </p:nvSpPr>
          <p:spPr>
            <a:xfrm>
              <a:off x="1171276" y="2938209"/>
              <a:ext cx="1490464" cy="1916596"/>
            </a:xfrm>
            <a:prstGeom prst="rect">
              <a:avLst/>
            </a:prstGeom>
            <a:solidFill>
              <a:schemeClr val="bg2">
                <a:alpha val="82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zh-CN" altLang="en-US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领域节点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</a:p>
          </p:txBody>
        </p:sp>
        <p:grpSp>
          <p:nvGrpSpPr>
            <p:cNvPr id="221" name="组合 220"/>
            <p:cNvGrpSpPr/>
            <p:nvPr/>
          </p:nvGrpSpPr>
          <p:grpSpPr>
            <a:xfrm>
              <a:off x="1260763" y="4068941"/>
              <a:ext cx="620724" cy="794063"/>
              <a:chOff x="205809" y="5266018"/>
              <a:chExt cx="620724" cy="794063"/>
            </a:xfrm>
          </p:grpSpPr>
          <p:grpSp>
            <p:nvGrpSpPr>
              <p:cNvPr id="222" name="组合 221"/>
              <p:cNvGrpSpPr/>
              <p:nvPr/>
            </p:nvGrpSpPr>
            <p:grpSpPr>
              <a:xfrm>
                <a:off x="205809" y="5266018"/>
                <a:ext cx="620724" cy="540631"/>
                <a:chOff x="396100" y="2781062"/>
                <a:chExt cx="620724" cy="540631"/>
              </a:xfrm>
            </p:grpSpPr>
            <p:sp>
              <p:nvSpPr>
                <p:cNvPr id="224" name="六边形 223"/>
                <p:cNvSpPr/>
                <p:nvPr/>
              </p:nvSpPr>
              <p:spPr>
                <a:xfrm>
                  <a:off x="396100" y="2781062"/>
                  <a:ext cx="620724" cy="540631"/>
                </a:xfrm>
                <a:prstGeom prst="hexagon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225" name="图形 224" descr="购物袋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763" y="2816374"/>
                  <a:ext cx="414548" cy="414548"/>
                </a:xfrm>
                <a:prstGeom prst="rect">
                  <a:avLst/>
                </a:prstGeom>
              </p:spPr>
            </p:pic>
          </p:grpSp>
          <p:sp>
            <p:nvSpPr>
              <p:cNvPr id="223" name="文本框 222"/>
              <p:cNvSpPr txBox="1"/>
              <p:nvPr/>
            </p:nvSpPr>
            <p:spPr>
              <a:xfrm>
                <a:off x="257052" y="5783082"/>
                <a:ext cx="4732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i="1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ID:3</a:t>
                </a:r>
              </a:p>
            </p:txBody>
          </p:sp>
        </p:grpSp>
        <p:grpSp>
          <p:nvGrpSpPr>
            <p:cNvPr id="226" name="组合 225"/>
            <p:cNvGrpSpPr/>
            <p:nvPr/>
          </p:nvGrpSpPr>
          <p:grpSpPr>
            <a:xfrm>
              <a:off x="1258338" y="3264805"/>
              <a:ext cx="620724" cy="794063"/>
              <a:chOff x="205809" y="5266018"/>
              <a:chExt cx="620724" cy="794063"/>
            </a:xfrm>
          </p:grpSpPr>
          <p:grpSp>
            <p:nvGrpSpPr>
              <p:cNvPr id="227" name="组合 226"/>
              <p:cNvGrpSpPr/>
              <p:nvPr/>
            </p:nvGrpSpPr>
            <p:grpSpPr>
              <a:xfrm>
                <a:off x="205809" y="5266018"/>
                <a:ext cx="620724" cy="540631"/>
                <a:chOff x="396100" y="2781062"/>
                <a:chExt cx="620724" cy="540631"/>
              </a:xfrm>
            </p:grpSpPr>
            <p:sp>
              <p:nvSpPr>
                <p:cNvPr id="229" name="六边形 228"/>
                <p:cNvSpPr/>
                <p:nvPr/>
              </p:nvSpPr>
              <p:spPr>
                <a:xfrm>
                  <a:off x="396100" y="2781062"/>
                  <a:ext cx="620724" cy="540631"/>
                </a:xfrm>
                <a:prstGeom prst="hexagon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230" name="图形 229" descr="购物袋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763" y="2816374"/>
                  <a:ext cx="414548" cy="414548"/>
                </a:xfrm>
                <a:prstGeom prst="rect">
                  <a:avLst/>
                </a:prstGeom>
              </p:spPr>
            </p:pic>
          </p:grpSp>
          <p:sp>
            <p:nvSpPr>
              <p:cNvPr id="228" name="文本框 227"/>
              <p:cNvSpPr txBox="1"/>
              <p:nvPr/>
            </p:nvSpPr>
            <p:spPr>
              <a:xfrm>
                <a:off x="257052" y="5783082"/>
                <a:ext cx="4732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i="1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ID:1</a:t>
                </a:r>
              </a:p>
            </p:txBody>
          </p:sp>
        </p:grpSp>
        <p:grpSp>
          <p:nvGrpSpPr>
            <p:cNvPr id="231" name="组合 230"/>
            <p:cNvGrpSpPr/>
            <p:nvPr/>
          </p:nvGrpSpPr>
          <p:grpSpPr>
            <a:xfrm>
              <a:off x="1957718" y="3258480"/>
              <a:ext cx="620724" cy="794063"/>
              <a:chOff x="205809" y="5266018"/>
              <a:chExt cx="620724" cy="794063"/>
            </a:xfrm>
          </p:grpSpPr>
          <p:grpSp>
            <p:nvGrpSpPr>
              <p:cNvPr id="232" name="组合 231"/>
              <p:cNvGrpSpPr/>
              <p:nvPr/>
            </p:nvGrpSpPr>
            <p:grpSpPr>
              <a:xfrm>
                <a:off x="205809" y="5266018"/>
                <a:ext cx="620724" cy="540631"/>
                <a:chOff x="396100" y="2781062"/>
                <a:chExt cx="620724" cy="540631"/>
              </a:xfrm>
            </p:grpSpPr>
            <p:sp>
              <p:nvSpPr>
                <p:cNvPr id="234" name="六边形 233"/>
                <p:cNvSpPr/>
                <p:nvPr/>
              </p:nvSpPr>
              <p:spPr>
                <a:xfrm>
                  <a:off x="396100" y="2781062"/>
                  <a:ext cx="620724" cy="540631"/>
                </a:xfrm>
                <a:prstGeom prst="hexagon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235" name="图形 234" descr="购物袋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763" y="2816374"/>
                  <a:ext cx="414548" cy="414548"/>
                </a:xfrm>
                <a:prstGeom prst="rect">
                  <a:avLst/>
                </a:prstGeom>
              </p:spPr>
            </p:pic>
          </p:grpSp>
          <p:sp>
            <p:nvSpPr>
              <p:cNvPr id="233" name="文本框 232"/>
              <p:cNvSpPr txBox="1"/>
              <p:nvPr/>
            </p:nvSpPr>
            <p:spPr>
              <a:xfrm>
                <a:off x="257052" y="5783082"/>
                <a:ext cx="4732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i="1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ID:2</a:t>
                </a:r>
              </a:p>
            </p:txBody>
          </p:sp>
        </p:grpSp>
        <p:grpSp>
          <p:nvGrpSpPr>
            <p:cNvPr id="236" name="组合 235"/>
            <p:cNvGrpSpPr/>
            <p:nvPr/>
          </p:nvGrpSpPr>
          <p:grpSpPr>
            <a:xfrm>
              <a:off x="1955341" y="4060741"/>
              <a:ext cx="620724" cy="794063"/>
              <a:chOff x="225261" y="5266018"/>
              <a:chExt cx="620724" cy="794063"/>
            </a:xfrm>
          </p:grpSpPr>
          <p:grpSp>
            <p:nvGrpSpPr>
              <p:cNvPr id="237" name="组合 236"/>
              <p:cNvGrpSpPr/>
              <p:nvPr/>
            </p:nvGrpSpPr>
            <p:grpSpPr>
              <a:xfrm>
                <a:off x="225261" y="5266018"/>
                <a:ext cx="620724" cy="540631"/>
                <a:chOff x="415552" y="2781062"/>
                <a:chExt cx="620724" cy="540631"/>
              </a:xfrm>
            </p:grpSpPr>
            <p:sp>
              <p:nvSpPr>
                <p:cNvPr id="239" name="六边形 238"/>
                <p:cNvSpPr/>
                <p:nvPr/>
              </p:nvSpPr>
              <p:spPr>
                <a:xfrm>
                  <a:off x="415552" y="2781062"/>
                  <a:ext cx="620724" cy="540631"/>
                </a:xfrm>
                <a:prstGeom prst="hexagon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240" name="图形 239" descr="购物袋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763" y="2816374"/>
                  <a:ext cx="414548" cy="414548"/>
                </a:xfrm>
                <a:prstGeom prst="rect">
                  <a:avLst/>
                </a:prstGeom>
              </p:spPr>
            </p:pic>
          </p:grpSp>
          <p:sp>
            <p:nvSpPr>
              <p:cNvPr id="238" name="文本框 237"/>
              <p:cNvSpPr txBox="1"/>
              <p:nvPr/>
            </p:nvSpPr>
            <p:spPr>
              <a:xfrm>
                <a:off x="257052" y="5783082"/>
                <a:ext cx="4732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i="1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ID:4</a:t>
                </a: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3094102" y="2938209"/>
            <a:ext cx="1490464" cy="1924795"/>
            <a:chOff x="5584251" y="2867481"/>
            <a:chExt cx="1490464" cy="1924795"/>
          </a:xfrm>
        </p:grpSpPr>
        <p:sp>
          <p:nvSpPr>
            <p:cNvPr id="246" name="矩形 245"/>
            <p:cNvSpPr/>
            <p:nvPr/>
          </p:nvSpPr>
          <p:spPr>
            <a:xfrm>
              <a:off x="5584251" y="2867481"/>
              <a:ext cx="1490464" cy="1916596"/>
            </a:xfrm>
            <a:prstGeom prst="rect">
              <a:avLst/>
            </a:prstGeom>
            <a:solidFill>
              <a:schemeClr val="bg2">
                <a:alpha val="82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zh-CN" altLang="en-US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领域节点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</a:p>
          </p:txBody>
        </p:sp>
        <p:grpSp>
          <p:nvGrpSpPr>
            <p:cNvPr id="252" name="组合 251"/>
            <p:cNvGrpSpPr/>
            <p:nvPr/>
          </p:nvGrpSpPr>
          <p:grpSpPr>
            <a:xfrm>
              <a:off x="5673738" y="3998213"/>
              <a:ext cx="620724" cy="794063"/>
              <a:chOff x="205809" y="5266018"/>
              <a:chExt cx="620724" cy="794063"/>
            </a:xfrm>
          </p:grpSpPr>
          <p:grpSp>
            <p:nvGrpSpPr>
              <p:cNvPr id="253" name="组合 252"/>
              <p:cNvGrpSpPr/>
              <p:nvPr/>
            </p:nvGrpSpPr>
            <p:grpSpPr>
              <a:xfrm>
                <a:off x="205809" y="5266018"/>
                <a:ext cx="620724" cy="540631"/>
                <a:chOff x="396100" y="2781062"/>
                <a:chExt cx="620724" cy="540631"/>
              </a:xfrm>
            </p:grpSpPr>
            <p:sp>
              <p:nvSpPr>
                <p:cNvPr id="255" name="六边形 254"/>
                <p:cNvSpPr/>
                <p:nvPr/>
              </p:nvSpPr>
              <p:spPr>
                <a:xfrm>
                  <a:off x="396100" y="2781062"/>
                  <a:ext cx="620724" cy="540631"/>
                </a:xfrm>
                <a:prstGeom prst="hexagon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256" name="图形 255" descr="购物袋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763" y="2816374"/>
                  <a:ext cx="414548" cy="414548"/>
                </a:xfrm>
                <a:prstGeom prst="rect">
                  <a:avLst/>
                </a:prstGeom>
              </p:spPr>
            </p:pic>
          </p:grpSp>
          <p:sp>
            <p:nvSpPr>
              <p:cNvPr id="254" name="文本框 253"/>
              <p:cNvSpPr txBox="1"/>
              <p:nvPr/>
            </p:nvSpPr>
            <p:spPr>
              <a:xfrm>
                <a:off x="257052" y="5783082"/>
                <a:ext cx="4732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i="1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ID:7</a:t>
                </a:r>
              </a:p>
            </p:txBody>
          </p:sp>
        </p:grpSp>
        <p:grpSp>
          <p:nvGrpSpPr>
            <p:cNvPr id="257" name="组合 256"/>
            <p:cNvGrpSpPr/>
            <p:nvPr/>
          </p:nvGrpSpPr>
          <p:grpSpPr>
            <a:xfrm>
              <a:off x="5671313" y="3194077"/>
              <a:ext cx="620724" cy="794063"/>
              <a:chOff x="205809" y="5266018"/>
              <a:chExt cx="620724" cy="794063"/>
            </a:xfrm>
          </p:grpSpPr>
          <p:grpSp>
            <p:nvGrpSpPr>
              <p:cNvPr id="258" name="组合 257"/>
              <p:cNvGrpSpPr/>
              <p:nvPr/>
            </p:nvGrpSpPr>
            <p:grpSpPr>
              <a:xfrm>
                <a:off x="205809" y="5266018"/>
                <a:ext cx="620724" cy="540631"/>
                <a:chOff x="396100" y="2781062"/>
                <a:chExt cx="620724" cy="540631"/>
              </a:xfrm>
            </p:grpSpPr>
            <p:sp>
              <p:nvSpPr>
                <p:cNvPr id="260" name="六边形 259"/>
                <p:cNvSpPr/>
                <p:nvPr/>
              </p:nvSpPr>
              <p:spPr>
                <a:xfrm>
                  <a:off x="396100" y="2781062"/>
                  <a:ext cx="620724" cy="540631"/>
                </a:xfrm>
                <a:prstGeom prst="hexagon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261" name="图形 260" descr="购物袋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763" y="2816374"/>
                  <a:ext cx="414548" cy="414548"/>
                </a:xfrm>
                <a:prstGeom prst="rect">
                  <a:avLst/>
                </a:prstGeom>
              </p:spPr>
            </p:pic>
          </p:grpSp>
          <p:sp>
            <p:nvSpPr>
              <p:cNvPr id="259" name="文本框 258"/>
              <p:cNvSpPr txBox="1"/>
              <p:nvPr/>
            </p:nvSpPr>
            <p:spPr>
              <a:xfrm>
                <a:off x="257052" y="5783082"/>
                <a:ext cx="4732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i="1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ID:5</a:t>
                </a:r>
              </a:p>
            </p:txBody>
          </p:sp>
        </p:grpSp>
        <p:grpSp>
          <p:nvGrpSpPr>
            <p:cNvPr id="262" name="组合 261"/>
            <p:cNvGrpSpPr/>
            <p:nvPr/>
          </p:nvGrpSpPr>
          <p:grpSpPr>
            <a:xfrm>
              <a:off x="6370693" y="3187752"/>
              <a:ext cx="620724" cy="794063"/>
              <a:chOff x="205809" y="5266018"/>
              <a:chExt cx="620724" cy="794063"/>
            </a:xfrm>
          </p:grpSpPr>
          <p:grpSp>
            <p:nvGrpSpPr>
              <p:cNvPr id="263" name="组合 262"/>
              <p:cNvGrpSpPr/>
              <p:nvPr/>
            </p:nvGrpSpPr>
            <p:grpSpPr>
              <a:xfrm>
                <a:off x="205809" y="5266018"/>
                <a:ext cx="620724" cy="540631"/>
                <a:chOff x="396100" y="2781062"/>
                <a:chExt cx="620724" cy="540631"/>
              </a:xfrm>
            </p:grpSpPr>
            <p:sp>
              <p:nvSpPr>
                <p:cNvPr id="265" name="六边形 264"/>
                <p:cNvSpPr/>
                <p:nvPr/>
              </p:nvSpPr>
              <p:spPr>
                <a:xfrm>
                  <a:off x="396100" y="2781062"/>
                  <a:ext cx="620724" cy="540631"/>
                </a:xfrm>
                <a:prstGeom prst="hexagon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266" name="图形 265" descr="购物袋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763" y="2816374"/>
                  <a:ext cx="414548" cy="414548"/>
                </a:xfrm>
                <a:prstGeom prst="rect">
                  <a:avLst/>
                </a:prstGeom>
              </p:spPr>
            </p:pic>
          </p:grpSp>
          <p:sp>
            <p:nvSpPr>
              <p:cNvPr id="264" name="文本框 263"/>
              <p:cNvSpPr txBox="1"/>
              <p:nvPr/>
            </p:nvSpPr>
            <p:spPr>
              <a:xfrm>
                <a:off x="257052" y="5783082"/>
                <a:ext cx="4732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i="1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ID:6</a:t>
                </a:r>
              </a:p>
            </p:txBody>
          </p:sp>
        </p:grpSp>
        <p:grpSp>
          <p:nvGrpSpPr>
            <p:cNvPr id="267" name="组合 266"/>
            <p:cNvGrpSpPr/>
            <p:nvPr/>
          </p:nvGrpSpPr>
          <p:grpSpPr>
            <a:xfrm>
              <a:off x="6374800" y="3990013"/>
              <a:ext cx="620724" cy="794063"/>
              <a:chOff x="231745" y="5266018"/>
              <a:chExt cx="620724" cy="794063"/>
            </a:xfrm>
          </p:grpSpPr>
          <p:grpSp>
            <p:nvGrpSpPr>
              <p:cNvPr id="268" name="组合 267"/>
              <p:cNvGrpSpPr/>
              <p:nvPr/>
            </p:nvGrpSpPr>
            <p:grpSpPr>
              <a:xfrm>
                <a:off x="231745" y="5266018"/>
                <a:ext cx="620724" cy="540631"/>
                <a:chOff x="422036" y="2781062"/>
                <a:chExt cx="620724" cy="540631"/>
              </a:xfrm>
            </p:grpSpPr>
            <p:sp>
              <p:nvSpPr>
                <p:cNvPr id="270" name="六边形 269"/>
                <p:cNvSpPr/>
                <p:nvPr/>
              </p:nvSpPr>
              <p:spPr>
                <a:xfrm>
                  <a:off x="422036" y="2781062"/>
                  <a:ext cx="620724" cy="540631"/>
                </a:xfrm>
                <a:prstGeom prst="hexagon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271" name="图形 270" descr="购物袋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763" y="2816374"/>
                  <a:ext cx="414548" cy="414548"/>
                </a:xfrm>
                <a:prstGeom prst="rect">
                  <a:avLst/>
                </a:prstGeom>
              </p:spPr>
            </p:pic>
          </p:grpSp>
          <p:sp>
            <p:nvSpPr>
              <p:cNvPr id="269" name="文本框 268"/>
              <p:cNvSpPr txBox="1"/>
              <p:nvPr/>
            </p:nvSpPr>
            <p:spPr>
              <a:xfrm>
                <a:off x="257052" y="5783082"/>
                <a:ext cx="4732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i="1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ID:8</a:t>
                </a:r>
              </a:p>
            </p:txBody>
          </p:sp>
        </p:grpSp>
      </p:grpSp>
      <p:sp>
        <p:nvSpPr>
          <p:cNvPr id="77" name="矩形 76"/>
          <p:cNvSpPr/>
          <p:nvPr/>
        </p:nvSpPr>
        <p:spPr>
          <a:xfrm>
            <a:off x="5767550" y="2938208"/>
            <a:ext cx="1490464" cy="1916596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zh-CN" altLang="en-US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领域节点</a:t>
            </a:r>
            <a:r>
              <a:rPr lang="en-US" altLang="zh-CN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D</a:t>
            </a:r>
          </a:p>
        </p:txBody>
      </p:sp>
      <p:sp>
        <p:nvSpPr>
          <p:cNvPr id="78" name="矩形 77"/>
          <p:cNvSpPr/>
          <p:nvPr/>
        </p:nvSpPr>
        <p:spPr>
          <a:xfrm>
            <a:off x="3971171" y="2938209"/>
            <a:ext cx="1490464" cy="1917827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zh-CN" altLang="en-US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领域节点</a:t>
            </a:r>
            <a:r>
              <a:rPr lang="en-US" altLang="zh-CN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C</a:t>
            </a:r>
          </a:p>
        </p:txBody>
      </p:sp>
      <p:sp>
        <p:nvSpPr>
          <p:cNvPr id="79" name="矩形 78"/>
          <p:cNvSpPr/>
          <p:nvPr/>
        </p:nvSpPr>
        <p:spPr>
          <a:xfrm>
            <a:off x="2179745" y="1977961"/>
            <a:ext cx="1525868" cy="473496"/>
          </a:xfrm>
          <a:prstGeom prst="rect">
            <a:avLst/>
          </a:prstGeom>
          <a:solidFill>
            <a:schemeClr val="bg1">
              <a:lumMod val="65000"/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业务分片路由</a:t>
            </a:r>
          </a:p>
        </p:txBody>
      </p:sp>
      <p:cxnSp>
        <p:nvCxnSpPr>
          <p:cNvPr id="72" name="直接箭头连接符 71"/>
          <p:cNvCxnSpPr>
            <a:cxnSpLocks/>
          </p:cNvCxnSpPr>
          <p:nvPr/>
        </p:nvCxnSpPr>
        <p:spPr>
          <a:xfrm flipH="1">
            <a:off x="3801888" y="1718062"/>
            <a:ext cx="1" cy="259899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5516712" y="924268"/>
            <a:ext cx="209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</a:t>
            </a:r>
            <a:r>
              <a:rPr lang="zh-CN" altLang="en-US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访问</a:t>
            </a:r>
            <a:r>
              <a:rPr lang="en-US" altLang="zh-CN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</a:t>
            </a:r>
            <a:r>
              <a:rPr lang="zh-CN" altLang="en-US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</a:t>
            </a:r>
            <a:r>
              <a:rPr lang="en-US" altLang="zh-CN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zh-CN" altLang="en-US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的对象；</a:t>
            </a:r>
            <a:endParaRPr lang="en-US" altLang="zh-CN" sz="1200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42" name="组合 241"/>
          <p:cNvGrpSpPr/>
          <p:nvPr/>
        </p:nvGrpSpPr>
        <p:grpSpPr>
          <a:xfrm>
            <a:off x="4445912" y="3258480"/>
            <a:ext cx="620724" cy="794063"/>
            <a:chOff x="4445912" y="3258480"/>
            <a:chExt cx="620724" cy="794063"/>
          </a:xfrm>
        </p:grpSpPr>
        <p:sp>
          <p:nvSpPr>
            <p:cNvPr id="85" name="六边形 84"/>
            <p:cNvSpPr/>
            <p:nvPr/>
          </p:nvSpPr>
          <p:spPr>
            <a:xfrm>
              <a:off x="4445912" y="3258480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86" name="图形 85" descr="购物袋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46575" y="3293792"/>
              <a:ext cx="414548" cy="414548"/>
            </a:xfrm>
            <a:prstGeom prst="rect">
              <a:avLst/>
            </a:prstGeom>
          </p:spPr>
        </p:pic>
        <p:sp>
          <p:nvSpPr>
            <p:cNvPr id="87" name="文本框 86"/>
            <p:cNvSpPr txBox="1"/>
            <p:nvPr/>
          </p:nvSpPr>
          <p:spPr>
            <a:xfrm>
              <a:off x="4497155" y="3775544"/>
              <a:ext cx="473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i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ID:2</a:t>
              </a:r>
            </a:p>
          </p:txBody>
        </p:sp>
      </p:grpSp>
      <p:grpSp>
        <p:nvGrpSpPr>
          <p:cNvPr id="244" name="组合 243"/>
          <p:cNvGrpSpPr/>
          <p:nvPr/>
        </p:nvGrpSpPr>
        <p:grpSpPr>
          <a:xfrm>
            <a:off x="6207257" y="3262268"/>
            <a:ext cx="620724" cy="794063"/>
            <a:chOff x="6207257" y="3262268"/>
            <a:chExt cx="620724" cy="794063"/>
          </a:xfrm>
        </p:grpSpPr>
        <p:sp>
          <p:nvSpPr>
            <p:cNvPr id="88" name="六边形 87"/>
            <p:cNvSpPr/>
            <p:nvPr/>
          </p:nvSpPr>
          <p:spPr>
            <a:xfrm>
              <a:off x="6207257" y="3262268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89" name="图形 88" descr="购物袋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07920" y="3297580"/>
              <a:ext cx="414548" cy="414548"/>
            </a:xfrm>
            <a:prstGeom prst="rect">
              <a:avLst/>
            </a:prstGeom>
          </p:spPr>
        </p:pic>
        <p:sp>
          <p:nvSpPr>
            <p:cNvPr id="90" name="文本框 89"/>
            <p:cNvSpPr txBox="1"/>
            <p:nvPr/>
          </p:nvSpPr>
          <p:spPr>
            <a:xfrm>
              <a:off x="6258500" y="3779332"/>
              <a:ext cx="473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i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ID:4</a:t>
              </a:r>
            </a:p>
          </p:txBody>
        </p:sp>
      </p:grpSp>
      <p:grpSp>
        <p:nvGrpSpPr>
          <p:cNvPr id="243" name="组合 242"/>
          <p:cNvGrpSpPr/>
          <p:nvPr/>
        </p:nvGrpSpPr>
        <p:grpSpPr>
          <a:xfrm>
            <a:off x="4450025" y="4060741"/>
            <a:ext cx="620724" cy="794063"/>
            <a:chOff x="4450025" y="4060741"/>
            <a:chExt cx="620724" cy="794063"/>
          </a:xfrm>
        </p:grpSpPr>
        <p:sp>
          <p:nvSpPr>
            <p:cNvPr id="91" name="六边形 90"/>
            <p:cNvSpPr/>
            <p:nvPr/>
          </p:nvSpPr>
          <p:spPr>
            <a:xfrm>
              <a:off x="4450025" y="4060741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92" name="图形 91" descr="购物袋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50688" y="4096053"/>
              <a:ext cx="414548" cy="414548"/>
            </a:xfrm>
            <a:prstGeom prst="rect">
              <a:avLst/>
            </a:prstGeom>
          </p:spPr>
        </p:pic>
        <p:sp>
          <p:nvSpPr>
            <p:cNvPr id="93" name="文本框 92"/>
            <p:cNvSpPr txBox="1"/>
            <p:nvPr/>
          </p:nvSpPr>
          <p:spPr>
            <a:xfrm>
              <a:off x="4501268" y="4577805"/>
              <a:ext cx="473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i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ID:6</a:t>
              </a:r>
            </a:p>
          </p:txBody>
        </p:sp>
      </p:grpSp>
      <p:grpSp>
        <p:nvGrpSpPr>
          <p:cNvPr id="245" name="组合 244"/>
          <p:cNvGrpSpPr/>
          <p:nvPr/>
        </p:nvGrpSpPr>
        <p:grpSpPr>
          <a:xfrm>
            <a:off x="6209811" y="4062380"/>
            <a:ext cx="620724" cy="794063"/>
            <a:chOff x="6209811" y="4062380"/>
            <a:chExt cx="620724" cy="794063"/>
          </a:xfrm>
        </p:grpSpPr>
        <p:sp>
          <p:nvSpPr>
            <p:cNvPr id="94" name="六边形 93"/>
            <p:cNvSpPr/>
            <p:nvPr/>
          </p:nvSpPr>
          <p:spPr>
            <a:xfrm>
              <a:off x="6209811" y="4062380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95" name="图形 94" descr="购物袋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10474" y="4097692"/>
              <a:ext cx="414548" cy="414548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6261054" y="4579444"/>
              <a:ext cx="473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i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ID:8</a:t>
              </a:r>
            </a:p>
          </p:txBody>
        </p:sp>
      </p:grpSp>
      <p:cxnSp>
        <p:nvCxnSpPr>
          <p:cNvPr id="97" name="直接箭头连接符 96"/>
          <p:cNvCxnSpPr>
            <a:cxnSpLocks/>
            <a:endCxn id="78" idx="0"/>
          </p:cNvCxnSpPr>
          <p:nvPr/>
        </p:nvCxnSpPr>
        <p:spPr>
          <a:xfrm>
            <a:off x="4011528" y="2451457"/>
            <a:ext cx="704875" cy="486752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5516711" y="1188664"/>
            <a:ext cx="3455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</a:t>
            </a:r>
            <a:r>
              <a:rPr lang="zh-CN" altLang="en-US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路由到新的节点</a:t>
            </a:r>
            <a:r>
              <a:rPr lang="en-US" altLang="zh-CN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</a:t>
            </a:r>
            <a:r>
              <a:rPr lang="zh-CN" altLang="en-US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，而不再访问节点</a:t>
            </a:r>
            <a:r>
              <a:rPr lang="en-US" altLang="zh-CN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；</a:t>
            </a:r>
            <a:endParaRPr lang="en-US" altLang="zh-CN" sz="1200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516711" y="1476893"/>
            <a:ext cx="320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</a:t>
            </a:r>
            <a:r>
              <a:rPr lang="zh-CN" altLang="en-US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节点</a:t>
            </a:r>
            <a:r>
              <a:rPr lang="en-US" altLang="zh-CN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</a:t>
            </a:r>
            <a:r>
              <a:rPr lang="zh-CN" altLang="en-US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上没有</a:t>
            </a:r>
            <a:r>
              <a:rPr lang="en-US" altLang="zh-CN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</a:t>
            </a:r>
            <a:r>
              <a:rPr lang="zh-CN" altLang="en-US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</a:t>
            </a:r>
            <a:r>
              <a:rPr lang="en-US" altLang="zh-CN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zh-CN" altLang="en-US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的对象，尝试请求对象回放加速器通过</a:t>
            </a:r>
            <a:r>
              <a:rPr lang="en-US" altLang="zh-CN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</a:t>
            </a:r>
            <a:r>
              <a:rPr lang="zh-CN" altLang="en-US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组装对象；</a:t>
            </a:r>
            <a:endParaRPr lang="en-US" altLang="zh-CN" sz="1200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01" name="直接箭头连接符 100"/>
          <p:cNvCxnSpPr>
            <a:cxnSpLocks/>
            <a:stCxn id="93" idx="2"/>
            <a:endCxn id="211" idx="0"/>
          </p:cNvCxnSpPr>
          <p:nvPr/>
        </p:nvCxnSpPr>
        <p:spPr>
          <a:xfrm>
            <a:off x="4737871" y="4854804"/>
            <a:ext cx="778840" cy="452529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>
            <a:cxnSpLocks/>
            <a:stCxn id="45" idx="1"/>
            <a:endCxn id="211" idx="3"/>
          </p:cNvCxnSpPr>
          <p:nvPr/>
        </p:nvCxnSpPr>
        <p:spPr>
          <a:xfrm flipH="1" flipV="1">
            <a:off x="6052216" y="5788704"/>
            <a:ext cx="954978" cy="18682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cxnSpLocks/>
            <a:stCxn id="43" idx="2"/>
            <a:endCxn id="211" idx="3"/>
          </p:cNvCxnSpPr>
          <p:nvPr/>
        </p:nvCxnSpPr>
        <p:spPr>
          <a:xfrm flipH="1">
            <a:off x="6052216" y="4699937"/>
            <a:ext cx="2318058" cy="1088767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/>
          <p:cNvSpPr txBox="1"/>
          <p:nvPr/>
        </p:nvSpPr>
        <p:spPr>
          <a:xfrm>
            <a:off x="5516711" y="1961158"/>
            <a:ext cx="320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4. C</a:t>
            </a:r>
            <a:r>
              <a:rPr lang="zh-CN" altLang="en-US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节点中存放最新的</a:t>
            </a:r>
            <a:r>
              <a:rPr lang="en-US" altLang="zh-CN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</a:t>
            </a:r>
            <a:r>
              <a:rPr lang="zh-CN" altLang="en-US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</a:t>
            </a:r>
            <a:r>
              <a:rPr lang="en-US" altLang="zh-CN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zh-CN" altLang="en-US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的对象</a:t>
            </a:r>
            <a:endParaRPr lang="en-US" altLang="zh-CN" sz="1200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5517557" y="2277304"/>
            <a:ext cx="320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5. </a:t>
            </a:r>
            <a:r>
              <a:rPr lang="zh-CN" altLang="en-US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通过</a:t>
            </a:r>
            <a:r>
              <a:rPr lang="en-US" altLang="zh-CN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Lazy Load</a:t>
            </a:r>
            <a:r>
              <a:rPr lang="zh-CN" altLang="en-US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完成</a:t>
            </a:r>
            <a:r>
              <a:rPr lang="en-US" altLang="zh-CN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zh-CN" altLang="en-US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en-US" altLang="zh-CN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r>
              <a:rPr lang="zh-CN" altLang="en-US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en-US" altLang="zh-CN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r>
            <a:r>
              <a:rPr lang="zh-CN" altLang="en-US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en-US" altLang="zh-CN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r>
            <a:r>
              <a:rPr lang="zh-CN" altLang="en-US" sz="12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在新节点的分布，旧节点上的对象等待过期回收</a:t>
            </a:r>
            <a:endParaRPr lang="en-US" altLang="zh-CN" sz="1200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1105353" y="3253073"/>
            <a:ext cx="635156" cy="7404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zh-CN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EXPIRED</a:t>
            </a:r>
            <a:endParaRPr lang="zh-CN" altLang="en-US" sz="11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1102258" y="4055476"/>
            <a:ext cx="635156" cy="7404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zh-CN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EXPIRED</a:t>
            </a:r>
            <a:endParaRPr lang="zh-CN" altLang="en-US" sz="11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2928722" y="3259214"/>
            <a:ext cx="635156" cy="7404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zh-CN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EXPIRED</a:t>
            </a:r>
            <a:endParaRPr lang="zh-CN" altLang="en-US" sz="11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2927298" y="4055476"/>
            <a:ext cx="635156" cy="7404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zh-CN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EXPIRED</a:t>
            </a:r>
            <a:endParaRPr lang="zh-CN" altLang="en-US" sz="11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7711265" y="5609775"/>
            <a:ext cx="13728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分钟前镜像</a:t>
            </a:r>
            <a:endParaRPr lang="en-US" altLang="zh-CN" sz="1400" i="1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分钟前镜像</a:t>
            </a:r>
            <a:endParaRPr lang="en-US" altLang="zh-CN" sz="1400" i="1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分钟前镜像</a:t>
            </a:r>
          </a:p>
        </p:txBody>
      </p:sp>
      <p:pic>
        <p:nvPicPr>
          <p:cNvPr id="155" name="图形 154" descr="数据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2499" y="5568106"/>
            <a:ext cx="628017" cy="628017"/>
          </a:xfrm>
          <a:prstGeom prst="rect">
            <a:avLst/>
          </a:prstGeom>
        </p:spPr>
      </p:pic>
      <p:cxnSp>
        <p:nvCxnSpPr>
          <p:cNvPr id="156" name="直接箭头连接符 155"/>
          <p:cNvCxnSpPr>
            <a:cxnSpLocks/>
            <a:endCxn id="155" idx="0"/>
          </p:cNvCxnSpPr>
          <p:nvPr/>
        </p:nvCxnSpPr>
        <p:spPr>
          <a:xfrm>
            <a:off x="1916508" y="4986259"/>
            <a:ext cx="0" cy="581847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文本框 160"/>
          <p:cNvSpPr txBox="1"/>
          <p:nvPr/>
        </p:nvSpPr>
        <p:spPr>
          <a:xfrm>
            <a:off x="719032" y="6127518"/>
            <a:ext cx="253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数据异步落地到</a:t>
            </a:r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MySQL</a:t>
            </a: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集群</a:t>
            </a:r>
            <a:endParaRPr lang="en-US" altLang="zh-CN" sz="1400" i="1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64" name="Picture 2" descr="http://www.2gei.com/tool/image/visit/20170514-f1efb58c1aeb49fbb9e704326487f42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983" y="5267093"/>
            <a:ext cx="936021" cy="94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文本框 164"/>
          <p:cNvSpPr txBox="1"/>
          <p:nvPr/>
        </p:nvSpPr>
        <p:spPr>
          <a:xfrm>
            <a:off x="2099278" y="5526885"/>
            <a:ext cx="253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不要</a:t>
            </a:r>
            <a:r>
              <a:rPr lang="en-US" altLang="zh-CN" sz="1200" b="1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MySQL</a:t>
            </a:r>
            <a:r>
              <a:rPr lang="zh-CN" altLang="en-US" sz="1200" b="1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落地数据一样</a:t>
            </a:r>
            <a:r>
              <a:rPr lang="en-US" altLang="zh-CN" sz="1200" b="1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</a:t>
            </a:r>
            <a:r>
              <a:rPr lang="zh-CN" altLang="en-US" sz="1200" b="1" i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！！</a:t>
            </a:r>
            <a:endParaRPr lang="en-US" altLang="zh-CN" sz="1200" b="1" i="1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50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11022E-16 L -0.09202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1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022E-16 L -0.10399 0.0013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33333E-6 L 0.0941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4" presetClass="entr" presetSubtype="1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75" grpId="0"/>
      <p:bldP spid="98" grpId="0"/>
      <p:bldP spid="100" grpId="0"/>
      <p:bldP spid="116" grpId="0"/>
      <p:bldP spid="118" grpId="0"/>
      <p:bldP spid="145" grpId="0" animBg="1"/>
      <p:bldP spid="146" grpId="0" animBg="1"/>
      <p:bldP spid="147" grpId="0" animBg="1"/>
      <p:bldP spid="148" grpId="0" animBg="1"/>
      <p:bldP spid="16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微服务的协奏曲：乾坤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23754" y="1119188"/>
            <a:ext cx="5899784" cy="563562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内存领域对象的高可用保障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跨机房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346891" y="1920191"/>
            <a:ext cx="3569343" cy="3859242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主活机房</a:t>
            </a:r>
            <a:endParaRPr lang="en-US" altLang="zh-CN" sz="2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5290957" y="1920191"/>
            <a:ext cx="3562412" cy="3859242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从机房</a:t>
            </a:r>
            <a:endParaRPr lang="en-US" altLang="zh-CN" sz="2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0" name="组合 129"/>
          <p:cNvGrpSpPr/>
          <p:nvPr/>
        </p:nvGrpSpPr>
        <p:grpSpPr>
          <a:xfrm>
            <a:off x="2267945" y="4824803"/>
            <a:ext cx="1281184" cy="815178"/>
            <a:chOff x="3327517" y="3159826"/>
            <a:chExt cx="2146432" cy="1207251"/>
          </a:xfrm>
        </p:grpSpPr>
        <p:pic>
          <p:nvPicPr>
            <p:cNvPr id="131" name="图形 130" descr="数据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72284" y="3159826"/>
              <a:ext cx="911688" cy="911688"/>
            </a:xfrm>
            <a:prstGeom prst="rect">
              <a:avLst/>
            </a:prstGeom>
          </p:spPr>
        </p:pic>
        <p:sp>
          <p:nvSpPr>
            <p:cNvPr id="132" name="文本框 131"/>
            <p:cNvSpPr txBox="1"/>
            <p:nvPr/>
          </p:nvSpPr>
          <p:spPr>
            <a:xfrm>
              <a:off x="3327517" y="3956851"/>
              <a:ext cx="2146432" cy="4102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Event Sourcing</a:t>
              </a: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670488" y="4837496"/>
            <a:ext cx="1013291" cy="802485"/>
            <a:chOff x="3894680" y="5255702"/>
            <a:chExt cx="1697618" cy="1188455"/>
          </a:xfrm>
        </p:grpSpPr>
        <p:sp>
          <p:nvSpPr>
            <p:cNvPr id="134" name="文本框 133"/>
            <p:cNvSpPr txBox="1"/>
            <p:nvPr/>
          </p:nvSpPr>
          <p:spPr>
            <a:xfrm>
              <a:off x="3894680" y="6033931"/>
              <a:ext cx="1697618" cy="4102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Event Store</a:t>
              </a:r>
              <a:endPara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135" name="图形 134" descr="数据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87644" y="5255702"/>
              <a:ext cx="911687" cy="911688"/>
            </a:xfrm>
            <a:prstGeom prst="rect">
              <a:avLst/>
            </a:prstGeom>
          </p:spPr>
        </p:pic>
      </p:grpSp>
      <p:grpSp>
        <p:nvGrpSpPr>
          <p:cNvPr id="136" name="组合 135"/>
          <p:cNvGrpSpPr/>
          <p:nvPr/>
        </p:nvGrpSpPr>
        <p:grpSpPr>
          <a:xfrm>
            <a:off x="5460180" y="4824803"/>
            <a:ext cx="1281184" cy="815178"/>
            <a:chOff x="3327517" y="3159826"/>
            <a:chExt cx="2146432" cy="1207251"/>
          </a:xfrm>
        </p:grpSpPr>
        <p:pic>
          <p:nvPicPr>
            <p:cNvPr id="137" name="图形 136" descr="数据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72284" y="3159826"/>
              <a:ext cx="911688" cy="911688"/>
            </a:xfrm>
            <a:prstGeom prst="rect">
              <a:avLst/>
            </a:prstGeom>
          </p:spPr>
        </p:pic>
        <p:sp>
          <p:nvSpPr>
            <p:cNvPr id="138" name="文本框 137"/>
            <p:cNvSpPr txBox="1"/>
            <p:nvPr/>
          </p:nvSpPr>
          <p:spPr>
            <a:xfrm>
              <a:off x="3327517" y="3956851"/>
              <a:ext cx="2146432" cy="4102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Event Sourcing</a:t>
              </a: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7676727" y="4824803"/>
            <a:ext cx="1013291" cy="802485"/>
            <a:chOff x="3894680" y="5255702"/>
            <a:chExt cx="1697618" cy="1188455"/>
          </a:xfrm>
        </p:grpSpPr>
        <p:sp>
          <p:nvSpPr>
            <p:cNvPr id="140" name="文本框 139"/>
            <p:cNvSpPr txBox="1"/>
            <p:nvPr/>
          </p:nvSpPr>
          <p:spPr>
            <a:xfrm>
              <a:off x="3894680" y="6033931"/>
              <a:ext cx="1697618" cy="4102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Event Store</a:t>
              </a:r>
              <a:endPara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141" name="图形 140" descr="数据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87644" y="5255702"/>
              <a:ext cx="911687" cy="911688"/>
            </a:xfrm>
            <a:prstGeom prst="rect">
              <a:avLst/>
            </a:prstGeom>
          </p:spPr>
        </p:pic>
      </p:grpSp>
      <p:grpSp>
        <p:nvGrpSpPr>
          <p:cNvPr id="142" name="组合 141"/>
          <p:cNvGrpSpPr/>
          <p:nvPr/>
        </p:nvGrpSpPr>
        <p:grpSpPr>
          <a:xfrm>
            <a:off x="543862" y="2885197"/>
            <a:ext cx="967969" cy="1232143"/>
            <a:chOff x="1171276" y="2938209"/>
            <a:chExt cx="1490464" cy="1916596"/>
          </a:xfrm>
        </p:grpSpPr>
        <p:sp>
          <p:nvSpPr>
            <p:cNvPr id="143" name="矩形 142"/>
            <p:cNvSpPr/>
            <p:nvPr/>
          </p:nvSpPr>
          <p:spPr>
            <a:xfrm>
              <a:off x="1171276" y="2938209"/>
              <a:ext cx="1490464" cy="191659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2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zh-CN" altLang="en-US" sz="1100" b="1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领域集群</a:t>
              </a:r>
              <a:r>
                <a:rPr lang="en-US" altLang="zh-CN" sz="1100" b="1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</a:p>
          </p:txBody>
        </p:sp>
        <p:sp>
          <p:nvSpPr>
            <p:cNvPr id="144" name="六边形 143"/>
            <p:cNvSpPr/>
            <p:nvPr/>
          </p:nvSpPr>
          <p:spPr>
            <a:xfrm>
              <a:off x="1260764" y="4185130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9" name="六边形 148"/>
            <p:cNvSpPr/>
            <p:nvPr/>
          </p:nvSpPr>
          <p:spPr>
            <a:xfrm>
              <a:off x="1258339" y="3380993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0" name="六边形 149"/>
            <p:cNvSpPr/>
            <p:nvPr/>
          </p:nvSpPr>
          <p:spPr>
            <a:xfrm>
              <a:off x="1957718" y="3374668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1" name="六边形 150"/>
            <p:cNvSpPr/>
            <p:nvPr/>
          </p:nvSpPr>
          <p:spPr>
            <a:xfrm>
              <a:off x="1955341" y="4176929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1662113" y="2885197"/>
            <a:ext cx="967969" cy="1232143"/>
            <a:chOff x="1171276" y="2938209"/>
            <a:chExt cx="1490464" cy="1916596"/>
          </a:xfrm>
        </p:grpSpPr>
        <p:sp>
          <p:nvSpPr>
            <p:cNvPr id="153" name="矩形 152"/>
            <p:cNvSpPr/>
            <p:nvPr/>
          </p:nvSpPr>
          <p:spPr>
            <a:xfrm>
              <a:off x="1171276" y="2938209"/>
              <a:ext cx="1490464" cy="191659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2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zh-CN" altLang="en-US" sz="1100" b="1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领域集群</a:t>
              </a:r>
              <a:r>
                <a:rPr lang="en-US" altLang="zh-CN" sz="1100" b="1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</a:p>
          </p:txBody>
        </p:sp>
        <p:sp>
          <p:nvSpPr>
            <p:cNvPr id="154" name="六边形 153"/>
            <p:cNvSpPr/>
            <p:nvPr/>
          </p:nvSpPr>
          <p:spPr>
            <a:xfrm>
              <a:off x="1260764" y="4185130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5" name="六边形 154"/>
            <p:cNvSpPr/>
            <p:nvPr/>
          </p:nvSpPr>
          <p:spPr>
            <a:xfrm>
              <a:off x="1258339" y="3380993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6" name="六边形 155"/>
            <p:cNvSpPr/>
            <p:nvPr/>
          </p:nvSpPr>
          <p:spPr>
            <a:xfrm>
              <a:off x="1957718" y="3374668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7" name="六边形 156"/>
            <p:cNvSpPr/>
            <p:nvPr/>
          </p:nvSpPr>
          <p:spPr>
            <a:xfrm>
              <a:off x="1955341" y="4176929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58" name="组合 157"/>
          <p:cNvGrpSpPr/>
          <p:nvPr/>
        </p:nvGrpSpPr>
        <p:grpSpPr>
          <a:xfrm>
            <a:off x="2777587" y="2885196"/>
            <a:ext cx="967969" cy="1232143"/>
            <a:chOff x="1171276" y="2938209"/>
            <a:chExt cx="1490464" cy="1916596"/>
          </a:xfrm>
        </p:grpSpPr>
        <p:sp>
          <p:nvSpPr>
            <p:cNvPr id="159" name="矩形 158"/>
            <p:cNvSpPr/>
            <p:nvPr/>
          </p:nvSpPr>
          <p:spPr>
            <a:xfrm>
              <a:off x="1171276" y="2938209"/>
              <a:ext cx="1490464" cy="191659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2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zh-CN" altLang="en-US" sz="1100" b="1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领域集群</a:t>
              </a:r>
              <a:r>
                <a:rPr lang="en-US" altLang="zh-CN" sz="1100" b="1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</a:p>
          </p:txBody>
        </p:sp>
        <p:sp>
          <p:nvSpPr>
            <p:cNvPr id="160" name="六边形 159"/>
            <p:cNvSpPr/>
            <p:nvPr/>
          </p:nvSpPr>
          <p:spPr>
            <a:xfrm>
              <a:off x="1260764" y="4185130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1" name="六边形 160"/>
            <p:cNvSpPr/>
            <p:nvPr/>
          </p:nvSpPr>
          <p:spPr>
            <a:xfrm>
              <a:off x="1258339" y="3380993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2" name="六边形 161"/>
            <p:cNvSpPr/>
            <p:nvPr/>
          </p:nvSpPr>
          <p:spPr>
            <a:xfrm>
              <a:off x="1957718" y="3374668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3" name="六边形 162"/>
            <p:cNvSpPr/>
            <p:nvPr/>
          </p:nvSpPr>
          <p:spPr>
            <a:xfrm>
              <a:off x="1955341" y="4176929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164" name="连接符: 肘形 163"/>
          <p:cNvCxnSpPr>
            <a:cxnSpLocks/>
            <a:stCxn id="134" idx="2"/>
            <a:endCxn id="140" idx="2"/>
          </p:cNvCxnSpPr>
          <p:nvPr/>
        </p:nvCxnSpPr>
        <p:spPr>
          <a:xfrm rot="5400000" flipH="1" flipV="1">
            <a:off x="4673906" y="2130515"/>
            <a:ext cx="12693" cy="7006239"/>
          </a:xfrm>
          <a:prstGeom prst="bentConnector3">
            <a:avLst>
              <a:gd name="adj1" fmla="val -1800993"/>
            </a:avLst>
          </a:prstGeom>
          <a:ln w="317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/>
          <p:cNvCxnSpPr>
            <a:stCxn id="131" idx="3"/>
            <a:endCxn id="137" idx="1"/>
          </p:cNvCxnSpPr>
          <p:nvPr/>
        </p:nvCxnSpPr>
        <p:spPr>
          <a:xfrm>
            <a:off x="3196978" y="5132605"/>
            <a:ext cx="2648057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矩形 165"/>
          <p:cNvSpPr/>
          <p:nvPr/>
        </p:nvSpPr>
        <p:spPr>
          <a:xfrm>
            <a:off x="5367156" y="2440487"/>
            <a:ext cx="3415145" cy="1887156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云端按需拉起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7" name="组合 166"/>
          <p:cNvGrpSpPr/>
          <p:nvPr/>
        </p:nvGrpSpPr>
        <p:grpSpPr>
          <a:xfrm>
            <a:off x="5493890" y="2885195"/>
            <a:ext cx="967969" cy="1232143"/>
            <a:chOff x="1171276" y="2938209"/>
            <a:chExt cx="1490464" cy="1916596"/>
          </a:xfrm>
        </p:grpSpPr>
        <p:sp>
          <p:nvSpPr>
            <p:cNvPr id="168" name="矩形 167"/>
            <p:cNvSpPr/>
            <p:nvPr/>
          </p:nvSpPr>
          <p:spPr>
            <a:xfrm>
              <a:off x="1171276" y="2938209"/>
              <a:ext cx="1490464" cy="191659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solidFill>
                <a:schemeClr val="tx1">
                  <a:alpha val="30000"/>
                </a:schemeClr>
              </a:solidFill>
              <a:prstDash val="lgDash"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zh-CN" altLang="en-US" sz="1100" b="1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领域集群</a:t>
              </a:r>
              <a:r>
                <a:rPr lang="en-US" altLang="zh-CN" sz="1100" b="1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</a:p>
          </p:txBody>
        </p:sp>
        <p:sp>
          <p:nvSpPr>
            <p:cNvPr id="169" name="六边形 168"/>
            <p:cNvSpPr/>
            <p:nvPr/>
          </p:nvSpPr>
          <p:spPr>
            <a:xfrm>
              <a:off x="1260764" y="4185130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alpha val="3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0" name="六边形 169"/>
            <p:cNvSpPr/>
            <p:nvPr/>
          </p:nvSpPr>
          <p:spPr>
            <a:xfrm>
              <a:off x="1258339" y="3380993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alpha val="3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1" name="六边形 170"/>
            <p:cNvSpPr/>
            <p:nvPr/>
          </p:nvSpPr>
          <p:spPr>
            <a:xfrm>
              <a:off x="1957718" y="3374668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alpha val="3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2" name="六边形 171"/>
            <p:cNvSpPr/>
            <p:nvPr/>
          </p:nvSpPr>
          <p:spPr>
            <a:xfrm>
              <a:off x="1955341" y="4176929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alpha val="3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6606467" y="2885195"/>
            <a:ext cx="967969" cy="1232143"/>
            <a:chOff x="1171276" y="2938209"/>
            <a:chExt cx="1490464" cy="1916596"/>
          </a:xfrm>
        </p:grpSpPr>
        <p:sp>
          <p:nvSpPr>
            <p:cNvPr id="174" name="矩形 173"/>
            <p:cNvSpPr/>
            <p:nvPr/>
          </p:nvSpPr>
          <p:spPr>
            <a:xfrm>
              <a:off x="1171276" y="2938209"/>
              <a:ext cx="1490464" cy="191659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solidFill>
                <a:schemeClr val="tx1">
                  <a:alpha val="30000"/>
                </a:schemeClr>
              </a:solidFill>
              <a:prstDash val="lgDash"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zh-CN" altLang="en-US" sz="1100" b="1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领域集群</a:t>
              </a:r>
              <a:r>
                <a:rPr lang="en-US" altLang="zh-CN" sz="1100" b="1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</a:p>
          </p:txBody>
        </p:sp>
        <p:sp>
          <p:nvSpPr>
            <p:cNvPr id="175" name="六边形 174"/>
            <p:cNvSpPr/>
            <p:nvPr/>
          </p:nvSpPr>
          <p:spPr>
            <a:xfrm>
              <a:off x="1260764" y="4185130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alpha val="3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6" name="六边形 175"/>
            <p:cNvSpPr/>
            <p:nvPr/>
          </p:nvSpPr>
          <p:spPr>
            <a:xfrm>
              <a:off x="1258339" y="3380993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alpha val="3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7" name="六边形 176"/>
            <p:cNvSpPr/>
            <p:nvPr/>
          </p:nvSpPr>
          <p:spPr>
            <a:xfrm>
              <a:off x="1957718" y="3374668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alpha val="3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8" name="六边形 177"/>
            <p:cNvSpPr/>
            <p:nvPr/>
          </p:nvSpPr>
          <p:spPr>
            <a:xfrm>
              <a:off x="1955341" y="4176929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alpha val="3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7696410" y="2872501"/>
            <a:ext cx="967969" cy="1232143"/>
            <a:chOff x="1046122" y="2938455"/>
            <a:chExt cx="1490464" cy="1916596"/>
          </a:xfrm>
        </p:grpSpPr>
        <p:sp>
          <p:nvSpPr>
            <p:cNvPr id="180" name="矩形 179"/>
            <p:cNvSpPr/>
            <p:nvPr/>
          </p:nvSpPr>
          <p:spPr>
            <a:xfrm>
              <a:off x="1046122" y="2938455"/>
              <a:ext cx="1490464" cy="191659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solidFill>
                <a:schemeClr val="tx1">
                  <a:alpha val="30000"/>
                </a:schemeClr>
              </a:solidFill>
              <a:prstDash val="lgDash"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zh-CN" altLang="en-US" sz="1100" b="1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领域集群</a:t>
              </a:r>
              <a:r>
                <a:rPr lang="en-US" altLang="zh-CN" sz="1100" b="1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</a:p>
          </p:txBody>
        </p:sp>
        <p:sp>
          <p:nvSpPr>
            <p:cNvPr id="181" name="六边形 180"/>
            <p:cNvSpPr/>
            <p:nvPr/>
          </p:nvSpPr>
          <p:spPr>
            <a:xfrm>
              <a:off x="1147900" y="4214581"/>
              <a:ext cx="620724" cy="540630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alpha val="3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2" name="六边形 181"/>
            <p:cNvSpPr/>
            <p:nvPr/>
          </p:nvSpPr>
          <p:spPr>
            <a:xfrm>
              <a:off x="1145475" y="3410443"/>
              <a:ext cx="620724" cy="540630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alpha val="3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3" name="六边形 182"/>
            <p:cNvSpPr/>
            <p:nvPr/>
          </p:nvSpPr>
          <p:spPr>
            <a:xfrm>
              <a:off x="1844855" y="3404118"/>
              <a:ext cx="620724" cy="540630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alpha val="3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" name="六边形 183"/>
            <p:cNvSpPr/>
            <p:nvPr/>
          </p:nvSpPr>
          <p:spPr>
            <a:xfrm>
              <a:off x="1842477" y="4206379"/>
              <a:ext cx="620724" cy="540630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alpha val="3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185" name="直接连接符 184"/>
          <p:cNvCxnSpPr>
            <a:cxnSpLocks/>
            <a:endCxn id="135" idx="0"/>
          </p:cNvCxnSpPr>
          <p:nvPr/>
        </p:nvCxnSpPr>
        <p:spPr>
          <a:xfrm>
            <a:off x="1177133" y="4248505"/>
            <a:ext cx="0" cy="58899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连接符 185"/>
          <p:cNvCxnSpPr>
            <a:cxnSpLocks/>
            <a:endCxn id="131" idx="0"/>
          </p:cNvCxnSpPr>
          <p:nvPr/>
        </p:nvCxnSpPr>
        <p:spPr>
          <a:xfrm>
            <a:off x="2924889" y="4248505"/>
            <a:ext cx="0" cy="57629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/>
          <p:cNvCxnSpPr>
            <a:cxnSpLocks/>
            <a:stCxn id="141" idx="0"/>
          </p:cNvCxnSpPr>
          <p:nvPr/>
        </p:nvCxnSpPr>
        <p:spPr>
          <a:xfrm flipV="1">
            <a:off x="8183372" y="4389143"/>
            <a:ext cx="1" cy="43566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>
            <a:cxnSpLocks/>
            <a:stCxn id="137" idx="0"/>
          </p:cNvCxnSpPr>
          <p:nvPr/>
        </p:nvCxnSpPr>
        <p:spPr>
          <a:xfrm flipV="1">
            <a:off x="6117124" y="4397929"/>
            <a:ext cx="0" cy="42687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cxnSpLocks/>
          </p:cNvCxnSpPr>
          <p:nvPr/>
        </p:nvCxnSpPr>
        <p:spPr>
          <a:xfrm>
            <a:off x="4602312" y="1646930"/>
            <a:ext cx="0" cy="4733662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627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微服务的协奏曲：乾坤</a:t>
            </a:r>
          </a:p>
        </p:txBody>
      </p:sp>
      <p:pic>
        <p:nvPicPr>
          <p:cNvPr id="144" name="图形 143" descr="群组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2212" y="1374806"/>
            <a:ext cx="914400" cy="914400"/>
          </a:xfrm>
          <a:prstGeom prst="rect">
            <a:avLst/>
          </a:prstGeom>
        </p:spPr>
      </p:pic>
      <p:cxnSp>
        <p:nvCxnSpPr>
          <p:cNvPr id="145" name="直接箭头连接符 10"/>
          <p:cNvCxnSpPr>
            <a:cxnSpLocks/>
            <a:stCxn id="206" idx="1"/>
            <a:endCxn id="209" idx="0"/>
          </p:cNvCxnSpPr>
          <p:nvPr/>
        </p:nvCxnSpPr>
        <p:spPr>
          <a:xfrm rot="10800000" flipV="1">
            <a:off x="1260018" y="2395548"/>
            <a:ext cx="4829346" cy="254457"/>
          </a:xfrm>
          <a:prstGeom prst="bentConnector2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>
            <a:cxnSpLocks/>
            <a:stCxn id="206" idx="2"/>
            <a:endCxn id="174" idx="0"/>
          </p:cNvCxnSpPr>
          <p:nvPr/>
        </p:nvCxnSpPr>
        <p:spPr>
          <a:xfrm flipH="1">
            <a:off x="6863744" y="2640516"/>
            <a:ext cx="300372" cy="1413665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连接符: 肘形 152"/>
          <p:cNvCxnSpPr>
            <a:cxnSpLocks/>
            <a:stCxn id="174" idx="2"/>
            <a:endCxn id="221" idx="2"/>
          </p:cNvCxnSpPr>
          <p:nvPr/>
        </p:nvCxnSpPr>
        <p:spPr>
          <a:xfrm rot="5400000">
            <a:off x="4370486" y="3721206"/>
            <a:ext cx="820118" cy="4166398"/>
          </a:xfrm>
          <a:prstGeom prst="bentConnector3">
            <a:avLst>
              <a:gd name="adj1" fmla="val 127874"/>
            </a:avLst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连接符: 肘形 153"/>
          <p:cNvCxnSpPr>
            <a:cxnSpLocks/>
            <a:stCxn id="190" idx="2"/>
            <a:endCxn id="221" idx="2"/>
          </p:cNvCxnSpPr>
          <p:nvPr/>
        </p:nvCxnSpPr>
        <p:spPr>
          <a:xfrm rot="5400000">
            <a:off x="3743447" y="4344286"/>
            <a:ext cx="824077" cy="2916278"/>
          </a:xfrm>
          <a:prstGeom prst="bentConnector3">
            <a:avLst>
              <a:gd name="adj1" fmla="val 127740"/>
            </a:avLst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矩形 155"/>
          <p:cNvSpPr/>
          <p:nvPr/>
        </p:nvSpPr>
        <p:spPr>
          <a:xfrm>
            <a:off x="7548488" y="4046262"/>
            <a:ext cx="1172048" cy="1340165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zh-CN" altLang="en-US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订单域服务</a:t>
            </a:r>
          </a:p>
        </p:txBody>
      </p:sp>
      <p:grpSp>
        <p:nvGrpSpPr>
          <p:cNvPr id="157" name="组合 156"/>
          <p:cNvGrpSpPr/>
          <p:nvPr/>
        </p:nvGrpSpPr>
        <p:grpSpPr>
          <a:xfrm>
            <a:off x="7653586" y="4361233"/>
            <a:ext cx="435635" cy="378863"/>
            <a:chOff x="313392" y="3604602"/>
            <a:chExt cx="620724" cy="540631"/>
          </a:xfrm>
        </p:grpSpPr>
        <p:sp>
          <p:nvSpPr>
            <p:cNvPr id="158" name="六边形 157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9" name="图形 158" descr="核对清单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6480" y="3673798"/>
              <a:ext cx="414548" cy="414548"/>
            </a:xfrm>
            <a:prstGeom prst="rect">
              <a:avLst/>
            </a:prstGeom>
          </p:spPr>
        </p:pic>
      </p:grpSp>
      <p:cxnSp>
        <p:nvCxnSpPr>
          <p:cNvPr id="160" name="直接箭头连接符 159"/>
          <p:cNvCxnSpPr>
            <a:cxnSpLocks/>
            <a:stCxn id="206" idx="2"/>
            <a:endCxn id="156" idx="0"/>
          </p:cNvCxnSpPr>
          <p:nvPr/>
        </p:nvCxnSpPr>
        <p:spPr>
          <a:xfrm>
            <a:off x="7164116" y="2640516"/>
            <a:ext cx="970396" cy="1405746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连接符: 肘形 160"/>
          <p:cNvCxnSpPr>
            <a:cxnSpLocks/>
            <a:stCxn id="156" idx="2"/>
            <a:endCxn id="221" idx="2"/>
          </p:cNvCxnSpPr>
          <p:nvPr/>
        </p:nvCxnSpPr>
        <p:spPr>
          <a:xfrm rot="5400000">
            <a:off x="5001911" y="3081862"/>
            <a:ext cx="828037" cy="5437166"/>
          </a:xfrm>
          <a:prstGeom prst="bentConnector3">
            <a:avLst>
              <a:gd name="adj1" fmla="val 127607"/>
            </a:avLst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组合 161"/>
          <p:cNvGrpSpPr/>
          <p:nvPr/>
        </p:nvGrpSpPr>
        <p:grpSpPr>
          <a:xfrm>
            <a:off x="8188116" y="4355384"/>
            <a:ext cx="435635" cy="378863"/>
            <a:chOff x="313392" y="3604602"/>
            <a:chExt cx="620724" cy="540631"/>
          </a:xfrm>
        </p:grpSpPr>
        <p:sp>
          <p:nvSpPr>
            <p:cNvPr id="163" name="六边形 162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64" name="图形 163" descr="核对清单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6480" y="3673798"/>
              <a:ext cx="414548" cy="414548"/>
            </a:xfrm>
            <a:prstGeom prst="rect">
              <a:avLst/>
            </a:prstGeom>
          </p:spPr>
        </p:pic>
      </p:grpSp>
      <p:grpSp>
        <p:nvGrpSpPr>
          <p:cNvPr id="165" name="组合 164"/>
          <p:cNvGrpSpPr/>
          <p:nvPr/>
        </p:nvGrpSpPr>
        <p:grpSpPr>
          <a:xfrm>
            <a:off x="7653586" y="4835286"/>
            <a:ext cx="435635" cy="378863"/>
            <a:chOff x="313392" y="3604602"/>
            <a:chExt cx="620724" cy="540631"/>
          </a:xfrm>
        </p:grpSpPr>
        <p:sp>
          <p:nvSpPr>
            <p:cNvPr id="166" name="六边形 165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67" name="图形 166" descr="核对清单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6480" y="3673798"/>
              <a:ext cx="414548" cy="414548"/>
            </a:xfrm>
            <a:prstGeom prst="rect">
              <a:avLst/>
            </a:prstGeom>
          </p:spPr>
        </p:pic>
      </p:grpSp>
      <p:grpSp>
        <p:nvGrpSpPr>
          <p:cNvPr id="168" name="组合 167"/>
          <p:cNvGrpSpPr/>
          <p:nvPr/>
        </p:nvGrpSpPr>
        <p:grpSpPr>
          <a:xfrm>
            <a:off x="8188116" y="4829125"/>
            <a:ext cx="435635" cy="378863"/>
            <a:chOff x="313392" y="3604602"/>
            <a:chExt cx="620724" cy="540631"/>
          </a:xfrm>
        </p:grpSpPr>
        <p:sp>
          <p:nvSpPr>
            <p:cNvPr id="169" name="六边形 168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70" name="图形 169" descr="核对清单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6480" y="3673798"/>
              <a:ext cx="414548" cy="414548"/>
            </a:xfrm>
            <a:prstGeom prst="rect">
              <a:avLst/>
            </a:prstGeom>
          </p:spPr>
        </p:pic>
      </p:grpSp>
      <p:grpSp>
        <p:nvGrpSpPr>
          <p:cNvPr id="171" name="组合 170"/>
          <p:cNvGrpSpPr/>
          <p:nvPr/>
        </p:nvGrpSpPr>
        <p:grpSpPr>
          <a:xfrm>
            <a:off x="7911925" y="4589413"/>
            <a:ext cx="435635" cy="378863"/>
            <a:chOff x="313392" y="3604602"/>
            <a:chExt cx="620724" cy="540631"/>
          </a:xfrm>
        </p:grpSpPr>
        <p:sp>
          <p:nvSpPr>
            <p:cNvPr id="172" name="六边形 171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73" name="图形 172" descr="核对清单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6480" y="3673798"/>
              <a:ext cx="414548" cy="414548"/>
            </a:xfrm>
            <a:prstGeom prst="rect">
              <a:avLst/>
            </a:prstGeom>
          </p:spPr>
        </p:pic>
      </p:grpSp>
      <p:sp>
        <p:nvSpPr>
          <p:cNvPr id="174" name="矩形 173"/>
          <p:cNvSpPr/>
          <p:nvPr/>
        </p:nvSpPr>
        <p:spPr>
          <a:xfrm>
            <a:off x="6277720" y="4054181"/>
            <a:ext cx="1172048" cy="1340165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zh-CN" altLang="en-US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用户域服务</a:t>
            </a:r>
          </a:p>
        </p:txBody>
      </p:sp>
      <p:grpSp>
        <p:nvGrpSpPr>
          <p:cNvPr id="175" name="组合 174"/>
          <p:cNvGrpSpPr/>
          <p:nvPr/>
        </p:nvGrpSpPr>
        <p:grpSpPr>
          <a:xfrm>
            <a:off x="6382818" y="4369152"/>
            <a:ext cx="435635" cy="378863"/>
            <a:chOff x="313392" y="3604602"/>
            <a:chExt cx="620724" cy="540631"/>
          </a:xfrm>
        </p:grpSpPr>
        <p:sp>
          <p:nvSpPr>
            <p:cNvPr id="176" name="六边形 175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77" name="图形 176" descr="步行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grpSp>
        <p:nvGrpSpPr>
          <p:cNvPr id="178" name="组合 177"/>
          <p:cNvGrpSpPr/>
          <p:nvPr/>
        </p:nvGrpSpPr>
        <p:grpSpPr>
          <a:xfrm>
            <a:off x="6917348" y="4363303"/>
            <a:ext cx="435635" cy="378863"/>
            <a:chOff x="313392" y="3604602"/>
            <a:chExt cx="620724" cy="540631"/>
          </a:xfrm>
        </p:grpSpPr>
        <p:sp>
          <p:nvSpPr>
            <p:cNvPr id="179" name="六边形 178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80" name="图形 179" descr="步行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grpSp>
        <p:nvGrpSpPr>
          <p:cNvPr id="181" name="组合 180"/>
          <p:cNvGrpSpPr/>
          <p:nvPr/>
        </p:nvGrpSpPr>
        <p:grpSpPr>
          <a:xfrm>
            <a:off x="6382818" y="4843205"/>
            <a:ext cx="435635" cy="378863"/>
            <a:chOff x="313392" y="3604602"/>
            <a:chExt cx="620724" cy="540631"/>
          </a:xfrm>
        </p:grpSpPr>
        <p:sp>
          <p:nvSpPr>
            <p:cNvPr id="182" name="六边形 181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83" name="图形 182" descr="步行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grpSp>
        <p:nvGrpSpPr>
          <p:cNvPr id="184" name="组合 183"/>
          <p:cNvGrpSpPr/>
          <p:nvPr/>
        </p:nvGrpSpPr>
        <p:grpSpPr>
          <a:xfrm>
            <a:off x="6917348" y="4837044"/>
            <a:ext cx="435635" cy="378863"/>
            <a:chOff x="313392" y="3604602"/>
            <a:chExt cx="620724" cy="540631"/>
          </a:xfrm>
        </p:grpSpPr>
        <p:sp>
          <p:nvSpPr>
            <p:cNvPr id="185" name="六边形 184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86" name="图形 185" descr="步行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grpSp>
        <p:nvGrpSpPr>
          <p:cNvPr id="187" name="组合 186"/>
          <p:cNvGrpSpPr/>
          <p:nvPr/>
        </p:nvGrpSpPr>
        <p:grpSpPr>
          <a:xfrm>
            <a:off x="6641157" y="4597332"/>
            <a:ext cx="435635" cy="378863"/>
            <a:chOff x="313392" y="3604602"/>
            <a:chExt cx="620724" cy="540631"/>
          </a:xfrm>
        </p:grpSpPr>
        <p:sp>
          <p:nvSpPr>
            <p:cNvPr id="188" name="六边形 187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89" name="图形 188" descr="步行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sp>
        <p:nvSpPr>
          <p:cNvPr id="190" name="矩形 189"/>
          <p:cNvSpPr/>
          <p:nvPr/>
        </p:nvSpPr>
        <p:spPr>
          <a:xfrm>
            <a:off x="5027600" y="4050222"/>
            <a:ext cx="1172048" cy="1340165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zh-CN" altLang="en-US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商品域服务</a:t>
            </a:r>
          </a:p>
        </p:txBody>
      </p:sp>
      <p:grpSp>
        <p:nvGrpSpPr>
          <p:cNvPr id="191" name="组合 190"/>
          <p:cNvGrpSpPr/>
          <p:nvPr/>
        </p:nvGrpSpPr>
        <p:grpSpPr>
          <a:xfrm>
            <a:off x="5132698" y="4365193"/>
            <a:ext cx="435635" cy="378863"/>
            <a:chOff x="313392" y="3604602"/>
            <a:chExt cx="620724" cy="540631"/>
          </a:xfrm>
        </p:grpSpPr>
        <p:sp>
          <p:nvSpPr>
            <p:cNvPr id="192" name="六边形 191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93" name="图形 192" descr="购物袋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grpSp>
        <p:nvGrpSpPr>
          <p:cNvPr id="194" name="组合 193"/>
          <p:cNvGrpSpPr/>
          <p:nvPr/>
        </p:nvGrpSpPr>
        <p:grpSpPr>
          <a:xfrm>
            <a:off x="5667228" y="4359344"/>
            <a:ext cx="435635" cy="378863"/>
            <a:chOff x="313392" y="3604602"/>
            <a:chExt cx="620724" cy="540631"/>
          </a:xfrm>
        </p:grpSpPr>
        <p:sp>
          <p:nvSpPr>
            <p:cNvPr id="195" name="六边形 194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96" name="图形 195" descr="购物袋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grpSp>
        <p:nvGrpSpPr>
          <p:cNvPr id="197" name="组合 196"/>
          <p:cNvGrpSpPr/>
          <p:nvPr/>
        </p:nvGrpSpPr>
        <p:grpSpPr>
          <a:xfrm>
            <a:off x="5132698" y="4839246"/>
            <a:ext cx="435635" cy="378863"/>
            <a:chOff x="313392" y="3604602"/>
            <a:chExt cx="620724" cy="540631"/>
          </a:xfrm>
        </p:grpSpPr>
        <p:sp>
          <p:nvSpPr>
            <p:cNvPr id="198" name="六边形 197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99" name="图形 198" descr="购物袋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grpSp>
        <p:nvGrpSpPr>
          <p:cNvPr id="200" name="组合 199"/>
          <p:cNvGrpSpPr/>
          <p:nvPr/>
        </p:nvGrpSpPr>
        <p:grpSpPr>
          <a:xfrm>
            <a:off x="5667228" y="4833085"/>
            <a:ext cx="435635" cy="378863"/>
            <a:chOff x="313392" y="3604602"/>
            <a:chExt cx="620724" cy="540631"/>
          </a:xfrm>
        </p:grpSpPr>
        <p:sp>
          <p:nvSpPr>
            <p:cNvPr id="201" name="六边形 200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02" name="图形 201" descr="购物袋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grpSp>
        <p:nvGrpSpPr>
          <p:cNvPr id="203" name="组合 202"/>
          <p:cNvGrpSpPr/>
          <p:nvPr/>
        </p:nvGrpSpPr>
        <p:grpSpPr>
          <a:xfrm>
            <a:off x="5391037" y="4593373"/>
            <a:ext cx="435635" cy="378863"/>
            <a:chOff x="313392" y="3604602"/>
            <a:chExt cx="620724" cy="540631"/>
          </a:xfrm>
        </p:grpSpPr>
        <p:sp>
          <p:nvSpPr>
            <p:cNvPr id="204" name="六边形 203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05" name="图形 204" descr="购物袋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sp>
        <p:nvSpPr>
          <p:cNvPr id="206" name="矩形: 圆角 205"/>
          <p:cNvSpPr/>
          <p:nvPr/>
        </p:nvSpPr>
        <p:spPr>
          <a:xfrm>
            <a:off x="6089364" y="2150581"/>
            <a:ext cx="2149504" cy="48993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Proxy</a:t>
            </a:r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07" name="直接箭头连接符 206"/>
          <p:cNvCxnSpPr>
            <a:cxnSpLocks/>
            <a:stCxn id="206" idx="2"/>
            <a:endCxn id="190" idx="0"/>
          </p:cNvCxnSpPr>
          <p:nvPr/>
        </p:nvCxnSpPr>
        <p:spPr>
          <a:xfrm flipH="1">
            <a:off x="5613624" y="2640516"/>
            <a:ext cx="1550492" cy="1409706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文本框 207"/>
          <p:cNvSpPr txBox="1"/>
          <p:nvPr/>
        </p:nvSpPr>
        <p:spPr>
          <a:xfrm>
            <a:off x="7604674" y="2922983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Command</a:t>
            </a:r>
            <a:r>
              <a:rPr lang="zh-CN" altLang="en-US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请求</a:t>
            </a:r>
            <a:endParaRPr lang="zh-CN" altLang="en-US" sz="12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9" name="矩形: 圆角 208"/>
          <p:cNvSpPr/>
          <p:nvPr/>
        </p:nvSpPr>
        <p:spPr>
          <a:xfrm>
            <a:off x="196285" y="2650006"/>
            <a:ext cx="2127466" cy="26154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QueryOrderListByUser</a:t>
            </a:r>
            <a:endParaRPr lang="zh-CN" altLang="en-US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0" name="矩形: 圆角 209"/>
          <p:cNvSpPr/>
          <p:nvPr/>
        </p:nvSpPr>
        <p:spPr>
          <a:xfrm>
            <a:off x="1809028" y="3289441"/>
            <a:ext cx="1776636" cy="29265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QueryCartsByUser</a:t>
            </a:r>
            <a:endParaRPr lang="zh-CN" altLang="en-US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1" name="矩形 210"/>
          <p:cNvSpPr/>
          <p:nvPr/>
        </p:nvSpPr>
        <p:spPr>
          <a:xfrm>
            <a:off x="210423" y="4042378"/>
            <a:ext cx="1476507" cy="2172086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订单读模型</a:t>
            </a:r>
          </a:p>
        </p:txBody>
      </p:sp>
      <p:grpSp>
        <p:nvGrpSpPr>
          <p:cNvPr id="212" name="组合 211"/>
          <p:cNvGrpSpPr/>
          <p:nvPr/>
        </p:nvGrpSpPr>
        <p:grpSpPr>
          <a:xfrm>
            <a:off x="294880" y="4438313"/>
            <a:ext cx="435635" cy="378863"/>
            <a:chOff x="313392" y="3604602"/>
            <a:chExt cx="620724" cy="540631"/>
          </a:xfrm>
        </p:grpSpPr>
        <p:sp>
          <p:nvSpPr>
            <p:cNvPr id="213" name="六边形 212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4" name="图形 213" descr="购物袋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grpSp>
        <p:nvGrpSpPr>
          <p:cNvPr id="215" name="组合 214"/>
          <p:cNvGrpSpPr/>
          <p:nvPr/>
        </p:nvGrpSpPr>
        <p:grpSpPr>
          <a:xfrm>
            <a:off x="750684" y="4438313"/>
            <a:ext cx="435635" cy="378863"/>
            <a:chOff x="313392" y="3604602"/>
            <a:chExt cx="620724" cy="540631"/>
          </a:xfrm>
        </p:grpSpPr>
        <p:sp>
          <p:nvSpPr>
            <p:cNvPr id="216" name="六边形 215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7" name="图形 216" descr="步行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grpSp>
        <p:nvGrpSpPr>
          <p:cNvPr id="218" name="组合 217"/>
          <p:cNvGrpSpPr/>
          <p:nvPr/>
        </p:nvGrpSpPr>
        <p:grpSpPr>
          <a:xfrm>
            <a:off x="1211330" y="4438313"/>
            <a:ext cx="435635" cy="378863"/>
            <a:chOff x="313392" y="3604602"/>
            <a:chExt cx="620724" cy="540631"/>
          </a:xfrm>
        </p:grpSpPr>
        <p:sp>
          <p:nvSpPr>
            <p:cNvPr id="219" name="六边形 218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20" name="图形 219" descr="核对清单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6480" y="3673798"/>
              <a:ext cx="414548" cy="414548"/>
            </a:xfrm>
            <a:prstGeom prst="rect">
              <a:avLst/>
            </a:prstGeom>
          </p:spPr>
        </p:pic>
      </p:grpSp>
      <p:sp>
        <p:nvSpPr>
          <p:cNvPr id="221" name="矩形 220"/>
          <p:cNvSpPr/>
          <p:nvPr/>
        </p:nvSpPr>
        <p:spPr>
          <a:xfrm>
            <a:off x="1971090" y="4045624"/>
            <a:ext cx="1452511" cy="2168840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购物袋读模型</a:t>
            </a:r>
          </a:p>
        </p:txBody>
      </p:sp>
      <p:grpSp>
        <p:nvGrpSpPr>
          <p:cNvPr id="222" name="组合 221"/>
          <p:cNvGrpSpPr/>
          <p:nvPr/>
        </p:nvGrpSpPr>
        <p:grpSpPr>
          <a:xfrm>
            <a:off x="2022160" y="4441559"/>
            <a:ext cx="435635" cy="378863"/>
            <a:chOff x="313392" y="3604602"/>
            <a:chExt cx="620724" cy="540631"/>
          </a:xfrm>
        </p:grpSpPr>
        <p:sp>
          <p:nvSpPr>
            <p:cNvPr id="223" name="六边形 222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24" name="图形 223" descr="购物袋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grpSp>
        <p:nvGrpSpPr>
          <p:cNvPr id="225" name="组合 224"/>
          <p:cNvGrpSpPr/>
          <p:nvPr/>
        </p:nvGrpSpPr>
        <p:grpSpPr>
          <a:xfrm>
            <a:off x="2475650" y="4431554"/>
            <a:ext cx="435635" cy="378863"/>
            <a:chOff x="313392" y="3604602"/>
            <a:chExt cx="620724" cy="540631"/>
          </a:xfrm>
        </p:grpSpPr>
        <p:sp>
          <p:nvSpPr>
            <p:cNvPr id="226" name="六边形 225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27" name="图形 226" descr="步行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sp>
        <p:nvSpPr>
          <p:cNvPr id="228" name="矩形 227"/>
          <p:cNvSpPr/>
          <p:nvPr/>
        </p:nvSpPr>
        <p:spPr>
          <a:xfrm>
            <a:off x="3744907" y="4046262"/>
            <a:ext cx="1172048" cy="1340165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zh-CN" altLang="en-US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购物车域服务</a:t>
            </a:r>
          </a:p>
        </p:txBody>
      </p:sp>
      <p:grpSp>
        <p:nvGrpSpPr>
          <p:cNvPr id="229" name="组合 228"/>
          <p:cNvGrpSpPr/>
          <p:nvPr/>
        </p:nvGrpSpPr>
        <p:grpSpPr>
          <a:xfrm>
            <a:off x="3850005" y="4361233"/>
            <a:ext cx="435635" cy="378863"/>
            <a:chOff x="313392" y="3604602"/>
            <a:chExt cx="620724" cy="540631"/>
          </a:xfrm>
        </p:grpSpPr>
        <p:sp>
          <p:nvSpPr>
            <p:cNvPr id="230" name="六边形 229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31" name="图形 230" descr="购物车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grpSp>
        <p:nvGrpSpPr>
          <p:cNvPr id="232" name="组合 231"/>
          <p:cNvGrpSpPr/>
          <p:nvPr/>
        </p:nvGrpSpPr>
        <p:grpSpPr>
          <a:xfrm>
            <a:off x="4384535" y="4355384"/>
            <a:ext cx="435635" cy="378863"/>
            <a:chOff x="313392" y="3604602"/>
            <a:chExt cx="620724" cy="540631"/>
          </a:xfrm>
        </p:grpSpPr>
        <p:sp>
          <p:nvSpPr>
            <p:cNvPr id="233" name="六边形 232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34" name="图形 233" descr="购物车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grpSp>
        <p:nvGrpSpPr>
          <p:cNvPr id="235" name="组合 234"/>
          <p:cNvGrpSpPr/>
          <p:nvPr/>
        </p:nvGrpSpPr>
        <p:grpSpPr>
          <a:xfrm>
            <a:off x="3850005" y="4835286"/>
            <a:ext cx="435635" cy="378863"/>
            <a:chOff x="313392" y="3604602"/>
            <a:chExt cx="620724" cy="540631"/>
          </a:xfrm>
        </p:grpSpPr>
        <p:sp>
          <p:nvSpPr>
            <p:cNvPr id="236" name="六边形 235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37" name="图形 236" descr="购物车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grpSp>
        <p:nvGrpSpPr>
          <p:cNvPr id="238" name="组合 237"/>
          <p:cNvGrpSpPr/>
          <p:nvPr/>
        </p:nvGrpSpPr>
        <p:grpSpPr>
          <a:xfrm>
            <a:off x="4384535" y="4829125"/>
            <a:ext cx="435635" cy="378863"/>
            <a:chOff x="313392" y="3604602"/>
            <a:chExt cx="620724" cy="540631"/>
          </a:xfrm>
        </p:grpSpPr>
        <p:sp>
          <p:nvSpPr>
            <p:cNvPr id="239" name="六边形 238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40" name="图形 239" descr="购物车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grpSp>
        <p:nvGrpSpPr>
          <p:cNvPr id="241" name="组合 240"/>
          <p:cNvGrpSpPr/>
          <p:nvPr/>
        </p:nvGrpSpPr>
        <p:grpSpPr>
          <a:xfrm>
            <a:off x="4108344" y="4589413"/>
            <a:ext cx="435635" cy="378863"/>
            <a:chOff x="313392" y="3604602"/>
            <a:chExt cx="620724" cy="540631"/>
          </a:xfrm>
        </p:grpSpPr>
        <p:sp>
          <p:nvSpPr>
            <p:cNvPr id="242" name="六边形 241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43" name="图形 242" descr="购物车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grpSp>
        <p:nvGrpSpPr>
          <p:cNvPr id="244" name="组合 243"/>
          <p:cNvGrpSpPr/>
          <p:nvPr/>
        </p:nvGrpSpPr>
        <p:grpSpPr>
          <a:xfrm>
            <a:off x="2936296" y="4434412"/>
            <a:ext cx="435635" cy="378863"/>
            <a:chOff x="313392" y="3604602"/>
            <a:chExt cx="620724" cy="540631"/>
          </a:xfrm>
        </p:grpSpPr>
        <p:sp>
          <p:nvSpPr>
            <p:cNvPr id="245" name="六边形 244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46" name="图形 245" descr="购物车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pic>
        <p:nvPicPr>
          <p:cNvPr id="247" name="图形 246" descr="数据库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460" y="5195071"/>
            <a:ext cx="839124" cy="243870"/>
          </a:xfrm>
          <a:prstGeom prst="rect">
            <a:avLst/>
          </a:prstGeom>
        </p:spPr>
      </p:pic>
      <p:sp>
        <p:nvSpPr>
          <p:cNvPr id="248" name="文本框 247"/>
          <p:cNvSpPr txBox="1"/>
          <p:nvPr/>
        </p:nvSpPr>
        <p:spPr>
          <a:xfrm>
            <a:off x="657951" y="5182646"/>
            <a:ext cx="908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Redis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集群</a:t>
            </a:r>
          </a:p>
        </p:txBody>
      </p:sp>
      <p:pic>
        <p:nvPicPr>
          <p:cNvPr id="249" name="图形 248" descr="数据库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460" y="5540328"/>
            <a:ext cx="839124" cy="243870"/>
          </a:xfrm>
          <a:prstGeom prst="rect">
            <a:avLst/>
          </a:prstGeom>
        </p:spPr>
      </p:pic>
      <p:sp>
        <p:nvSpPr>
          <p:cNvPr id="250" name="文本框 249"/>
          <p:cNvSpPr txBox="1"/>
          <p:nvPr/>
        </p:nvSpPr>
        <p:spPr>
          <a:xfrm>
            <a:off x="699918" y="5527903"/>
            <a:ext cx="824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Solr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集群</a:t>
            </a:r>
          </a:p>
        </p:txBody>
      </p:sp>
      <p:pic>
        <p:nvPicPr>
          <p:cNvPr id="251" name="图形 250" descr="数据库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460" y="5880936"/>
            <a:ext cx="839124" cy="243870"/>
          </a:xfrm>
          <a:prstGeom prst="rect">
            <a:avLst/>
          </a:prstGeom>
        </p:spPr>
      </p:pic>
      <p:sp>
        <p:nvSpPr>
          <p:cNvPr id="252" name="文本框 251"/>
          <p:cNvSpPr txBox="1"/>
          <p:nvPr/>
        </p:nvSpPr>
        <p:spPr>
          <a:xfrm>
            <a:off x="657951" y="5864881"/>
            <a:ext cx="1028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MySQL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集群</a:t>
            </a:r>
          </a:p>
        </p:txBody>
      </p:sp>
      <p:pic>
        <p:nvPicPr>
          <p:cNvPr id="253" name="图形 252" descr="数据库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42546" y="5207496"/>
            <a:ext cx="839124" cy="243870"/>
          </a:xfrm>
          <a:prstGeom prst="rect">
            <a:avLst/>
          </a:prstGeom>
        </p:spPr>
      </p:pic>
      <p:sp>
        <p:nvSpPr>
          <p:cNvPr id="254" name="文本框 253"/>
          <p:cNvSpPr txBox="1"/>
          <p:nvPr/>
        </p:nvSpPr>
        <p:spPr>
          <a:xfrm>
            <a:off x="2439037" y="5195071"/>
            <a:ext cx="908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Redis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集群</a:t>
            </a:r>
          </a:p>
        </p:txBody>
      </p:sp>
      <p:pic>
        <p:nvPicPr>
          <p:cNvPr id="255" name="图形 254" descr="数据库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42546" y="5552753"/>
            <a:ext cx="839124" cy="243870"/>
          </a:xfrm>
          <a:prstGeom prst="rect">
            <a:avLst/>
          </a:prstGeom>
        </p:spPr>
      </p:pic>
      <p:sp>
        <p:nvSpPr>
          <p:cNvPr id="256" name="文本框 255"/>
          <p:cNvSpPr txBox="1"/>
          <p:nvPr/>
        </p:nvSpPr>
        <p:spPr>
          <a:xfrm>
            <a:off x="2481004" y="5540328"/>
            <a:ext cx="824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Solr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集群</a:t>
            </a:r>
          </a:p>
        </p:txBody>
      </p:sp>
      <p:pic>
        <p:nvPicPr>
          <p:cNvPr id="257" name="图形 256" descr="数据库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42546" y="5893361"/>
            <a:ext cx="839124" cy="243870"/>
          </a:xfrm>
          <a:prstGeom prst="rect">
            <a:avLst/>
          </a:prstGeom>
        </p:spPr>
      </p:pic>
      <p:sp>
        <p:nvSpPr>
          <p:cNvPr id="258" name="文本框 257"/>
          <p:cNvSpPr txBox="1"/>
          <p:nvPr/>
        </p:nvSpPr>
        <p:spPr>
          <a:xfrm>
            <a:off x="2439037" y="5877306"/>
            <a:ext cx="1028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MySQL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集群</a:t>
            </a:r>
          </a:p>
        </p:txBody>
      </p:sp>
      <p:cxnSp>
        <p:nvCxnSpPr>
          <p:cNvPr id="259" name="直接箭头连接符 10"/>
          <p:cNvCxnSpPr>
            <a:cxnSpLocks/>
            <a:stCxn id="206" idx="1"/>
            <a:endCxn id="210" idx="0"/>
          </p:cNvCxnSpPr>
          <p:nvPr/>
        </p:nvCxnSpPr>
        <p:spPr>
          <a:xfrm rot="10800000" flipV="1">
            <a:off x="2697346" y="2395549"/>
            <a:ext cx="3392018" cy="893892"/>
          </a:xfrm>
          <a:prstGeom prst="bentConnector2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连接符 259"/>
          <p:cNvCxnSpPr>
            <a:cxnSpLocks/>
            <a:stCxn id="209" idx="2"/>
            <a:endCxn id="211" idx="0"/>
          </p:cNvCxnSpPr>
          <p:nvPr/>
        </p:nvCxnSpPr>
        <p:spPr>
          <a:xfrm flipH="1">
            <a:off x="948677" y="2911547"/>
            <a:ext cx="311341" cy="1130831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箭头连接符 260"/>
          <p:cNvCxnSpPr>
            <a:cxnSpLocks/>
            <a:stCxn id="210" idx="2"/>
            <a:endCxn id="221" idx="0"/>
          </p:cNvCxnSpPr>
          <p:nvPr/>
        </p:nvCxnSpPr>
        <p:spPr>
          <a:xfrm>
            <a:off x="2697346" y="3582098"/>
            <a:ext cx="0" cy="463526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连接符 261"/>
          <p:cNvCxnSpPr/>
          <p:nvPr/>
        </p:nvCxnSpPr>
        <p:spPr>
          <a:xfrm>
            <a:off x="3674691" y="1538555"/>
            <a:ext cx="0" cy="502831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连接符: 肘形 263"/>
          <p:cNvCxnSpPr>
            <a:cxnSpLocks/>
            <a:stCxn id="228" idx="2"/>
            <a:endCxn id="221" idx="2"/>
          </p:cNvCxnSpPr>
          <p:nvPr/>
        </p:nvCxnSpPr>
        <p:spPr>
          <a:xfrm rot="5400000">
            <a:off x="3100121" y="4983653"/>
            <a:ext cx="828037" cy="1633585"/>
          </a:xfrm>
          <a:prstGeom prst="bentConnector3">
            <a:avLst>
              <a:gd name="adj1" fmla="val 127607"/>
            </a:avLst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连接符: 肘形 264"/>
          <p:cNvCxnSpPr>
            <a:cxnSpLocks/>
            <a:stCxn id="228" idx="2"/>
            <a:endCxn id="211" idx="2"/>
          </p:cNvCxnSpPr>
          <p:nvPr/>
        </p:nvCxnSpPr>
        <p:spPr>
          <a:xfrm rot="5400000">
            <a:off x="2225786" y="4109318"/>
            <a:ext cx="828037" cy="3382254"/>
          </a:xfrm>
          <a:prstGeom prst="bentConnector3">
            <a:avLst>
              <a:gd name="adj1" fmla="val 127607"/>
            </a:avLst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文本框 265"/>
          <p:cNvSpPr txBox="1"/>
          <p:nvPr/>
        </p:nvSpPr>
        <p:spPr>
          <a:xfrm>
            <a:off x="109018" y="2037350"/>
            <a:ext cx="1457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Query</a:t>
            </a:r>
            <a:r>
              <a:rPr lang="zh-CN" altLang="en-US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查询请求</a:t>
            </a:r>
            <a:endParaRPr lang="zh-CN" altLang="en-US" sz="12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7" name="文本框 266"/>
          <p:cNvSpPr txBox="1"/>
          <p:nvPr/>
        </p:nvSpPr>
        <p:spPr>
          <a:xfrm>
            <a:off x="2650994" y="1865177"/>
            <a:ext cx="837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</a:t>
            </a:r>
            <a:r>
              <a:rPr lang="zh-CN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端</a:t>
            </a:r>
            <a:endParaRPr lang="zh-CN" altLang="en-US" sz="24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8" name="文本框 267"/>
          <p:cNvSpPr txBox="1"/>
          <p:nvPr/>
        </p:nvSpPr>
        <p:spPr>
          <a:xfrm>
            <a:off x="3949047" y="1865177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</a:t>
            </a:r>
            <a:r>
              <a:rPr lang="zh-CN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端</a:t>
            </a:r>
            <a:endParaRPr lang="zh-CN" altLang="en-US" sz="24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2" name="文本框 271"/>
          <p:cNvSpPr txBox="1"/>
          <p:nvPr/>
        </p:nvSpPr>
        <p:spPr>
          <a:xfrm>
            <a:off x="2865232" y="6191715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基于异步发布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zh-CN" alt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订阅</a:t>
            </a:r>
          </a:p>
        </p:txBody>
      </p:sp>
      <p:sp>
        <p:nvSpPr>
          <p:cNvPr id="274" name="文本占位符 5"/>
          <p:cNvSpPr txBox="1">
            <a:spLocks/>
          </p:cNvSpPr>
          <p:nvPr/>
        </p:nvSpPr>
        <p:spPr>
          <a:xfrm>
            <a:off x="623753" y="1119188"/>
            <a:ext cx="7651458" cy="563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CQRS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是破解微服务跨域查询问题的良药</a:t>
            </a:r>
          </a:p>
        </p:txBody>
      </p:sp>
      <p:sp>
        <p:nvSpPr>
          <p:cNvPr id="276" name="文本框 275"/>
          <p:cNvSpPr txBox="1"/>
          <p:nvPr/>
        </p:nvSpPr>
        <p:spPr>
          <a:xfrm>
            <a:off x="660993" y="4913914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查询端数据持久化技术方案任选</a:t>
            </a:r>
          </a:p>
        </p:txBody>
      </p:sp>
    </p:spTree>
    <p:extLst>
      <p:ext uri="{BB962C8B-B14F-4D97-AF65-F5344CB8AC3E}">
        <p14:creationId xmlns:p14="http://schemas.microsoft.com/office/powerpoint/2010/main" val="1992511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微服务的协奏曲：乾坤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557857" y="1679052"/>
            <a:ext cx="5649425" cy="4373809"/>
          </a:xfrm>
        </p:spPr>
        <p:txBody>
          <a:bodyPr>
            <a:normAutofit fontScale="92500" lnSpcReduction="10000"/>
          </a:bodyPr>
          <a:lstStyle/>
          <a:p>
            <a:pPr marL="914400" lvl="2" indent="0">
              <a:lnSpc>
                <a:spcPct val="150000"/>
              </a:lnSpc>
              <a:buNone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陈秋余，深蓝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原卷皮网架构研发总监，现支付宝高级专家。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资深架构师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&amp;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技术管理专家，十多年传统企业应用与互联网从业经验。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曾主导</a:t>
            </a:r>
            <a:r>
              <a:rPr lang="zh-CN" alt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中国移动集团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zh-CN" alt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南方电网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IT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战略架构规划；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负责</a:t>
            </a:r>
            <a:r>
              <a:rPr lang="zh-CN" alt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卷皮网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从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到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的技术架构落地和团队搭建，支撑数亿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，百万级日订单。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经历过多种类型，不同阶段的技术团队，注重团队组织与技术架构融合互促，对敏捷有深刻理解。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</a:t>
            </a:r>
            <a:r>
              <a:rPr lang="en-US" altLang="zh-CN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TOGAF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en-US" altLang="zh-CN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SOA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以及</a:t>
            </a:r>
            <a:r>
              <a:rPr lang="zh-CN" alt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微服务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领域有相当建树。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个人简介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19" y="1682750"/>
            <a:ext cx="2582113" cy="436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3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微服务的协奏曲：乾坤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乾坤的最终一致性事务模型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54" y="1604871"/>
            <a:ext cx="3224203" cy="24026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219" y="2011184"/>
            <a:ext cx="769895" cy="8738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072156" y="1564910"/>
            <a:ext cx="1826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常规事务处理模式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942" y="2011184"/>
            <a:ext cx="769895" cy="8738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65" y="2011184"/>
            <a:ext cx="769895" cy="8738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388" y="2011184"/>
            <a:ext cx="769895" cy="873820"/>
          </a:xfrm>
          <a:prstGeom prst="rect">
            <a:avLst/>
          </a:prstGeom>
        </p:spPr>
      </p:pic>
      <p:sp>
        <p:nvSpPr>
          <p:cNvPr id="10" name="箭头: 右 9"/>
          <p:cNvSpPr/>
          <p:nvPr/>
        </p:nvSpPr>
        <p:spPr>
          <a:xfrm>
            <a:off x="5060192" y="2267932"/>
            <a:ext cx="174910" cy="20083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箭头: 右 17"/>
          <p:cNvSpPr/>
          <p:nvPr/>
        </p:nvSpPr>
        <p:spPr>
          <a:xfrm>
            <a:off x="6170107" y="2267931"/>
            <a:ext cx="174910" cy="20083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箭头: 右 18"/>
          <p:cNvSpPr/>
          <p:nvPr/>
        </p:nvSpPr>
        <p:spPr>
          <a:xfrm>
            <a:off x="7305830" y="2267931"/>
            <a:ext cx="174910" cy="20083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285677" y="2850982"/>
            <a:ext cx="597777" cy="27699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任务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74001" y="2865532"/>
            <a:ext cx="597777" cy="27699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任务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23702" y="2858154"/>
            <a:ext cx="597777" cy="27699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任务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645447" y="2858153"/>
            <a:ext cx="683836" cy="27699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任务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297758" y="3600852"/>
            <a:ext cx="1049664" cy="27699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终止任务</a:t>
            </a:r>
          </a:p>
        </p:txBody>
      </p:sp>
      <p:cxnSp>
        <p:nvCxnSpPr>
          <p:cNvPr id="27" name="连接符: 肘形 26"/>
          <p:cNvCxnSpPr>
            <a:stCxn id="22" idx="2"/>
            <a:endCxn id="26" idx="1"/>
          </p:cNvCxnSpPr>
          <p:nvPr/>
        </p:nvCxnSpPr>
        <p:spPr>
          <a:xfrm rot="16200000" flipH="1">
            <a:off x="5135477" y="2577070"/>
            <a:ext cx="611371" cy="1713192"/>
          </a:xfrm>
          <a:prstGeom prst="bentConnector2">
            <a:avLst/>
          </a:prstGeom>
          <a:ln w="12700">
            <a:prstDash val="dash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连接符: 肘形 28"/>
          <p:cNvCxnSpPr>
            <a:cxnSpLocks/>
            <a:stCxn id="23" idx="2"/>
            <a:endCxn id="26" idx="1"/>
          </p:cNvCxnSpPr>
          <p:nvPr/>
        </p:nvCxnSpPr>
        <p:spPr>
          <a:xfrm rot="16200000" flipH="1">
            <a:off x="5686914" y="3128507"/>
            <a:ext cx="596821" cy="624868"/>
          </a:xfrm>
          <a:prstGeom prst="bentConnector2">
            <a:avLst/>
          </a:prstGeom>
          <a:ln w="12700">
            <a:prstDash val="dash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28" name="直接箭头连接符 1027"/>
          <p:cNvCxnSpPr>
            <a:stCxn id="24" idx="2"/>
            <a:endCxn id="26" idx="0"/>
          </p:cNvCxnSpPr>
          <p:nvPr/>
        </p:nvCxnSpPr>
        <p:spPr>
          <a:xfrm flipH="1">
            <a:off x="6822590" y="3135153"/>
            <a:ext cx="1" cy="465699"/>
          </a:xfrm>
          <a:prstGeom prst="straightConnector1">
            <a:avLst/>
          </a:prstGeom>
          <a:ln w="12700">
            <a:prstDash val="dash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连接符: 肘形 39"/>
          <p:cNvCxnSpPr>
            <a:cxnSpLocks/>
            <a:stCxn id="25" idx="2"/>
            <a:endCxn id="26" idx="3"/>
          </p:cNvCxnSpPr>
          <p:nvPr/>
        </p:nvCxnSpPr>
        <p:spPr>
          <a:xfrm rot="5400000">
            <a:off x="7365294" y="3117281"/>
            <a:ext cx="604200" cy="639943"/>
          </a:xfrm>
          <a:prstGeom prst="bentConnector2">
            <a:avLst/>
          </a:prstGeom>
          <a:ln w="12700">
            <a:prstDash val="dash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4523481" y="3142530"/>
            <a:ext cx="315115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638754" y="3142529"/>
            <a:ext cx="315115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833164" y="3142529"/>
            <a:ext cx="315115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995322" y="3138776"/>
            <a:ext cx="315115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49" name="直接箭头连接符 48"/>
          <p:cNvCxnSpPr>
            <a:cxnSpLocks/>
            <a:stCxn id="22" idx="3"/>
            <a:endCxn id="23" idx="1"/>
          </p:cNvCxnSpPr>
          <p:nvPr/>
        </p:nvCxnSpPr>
        <p:spPr>
          <a:xfrm>
            <a:off x="4883454" y="2989482"/>
            <a:ext cx="490547" cy="14550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cxnSpLocks/>
            <a:stCxn id="23" idx="3"/>
            <a:endCxn id="24" idx="1"/>
          </p:cNvCxnSpPr>
          <p:nvPr/>
        </p:nvCxnSpPr>
        <p:spPr>
          <a:xfrm flipV="1">
            <a:off x="5971778" y="2996654"/>
            <a:ext cx="551924" cy="7378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cxnSpLocks/>
            <a:stCxn id="24" idx="3"/>
            <a:endCxn id="25" idx="1"/>
          </p:cNvCxnSpPr>
          <p:nvPr/>
        </p:nvCxnSpPr>
        <p:spPr>
          <a:xfrm flipV="1">
            <a:off x="7121479" y="2996653"/>
            <a:ext cx="523968" cy="1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8387201" y="3605901"/>
            <a:ext cx="683836" cy="27699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成功</a:t>
            </a:r>
          </a:p>
        </p:txBody>
      </p:sp>
      <p:cxnSp>
        <p:nvCxnSpPr>
          <p:cNvPr id="59" name="连接符: 肘形 58"/>
          <p:cNvCxnSpPr>
            <a:cxnSpLocks/>
            <a:stCxn id="25" idx="3"/>
            <a:endCxn id="58" idx="0"/>
          </p:cNvCxnSpPr>
          <p:nvPr/>
        </p:nvCxnSpPr>
        <p:spPr>
          <a:xfrm>
            <a:off x="8329283" y="2996653"/>
            <a:ext cx="399836" cy="609248"/>
          </a:xfrm>
          <a:prstGeom prst="bentConnector2">
            <a:avLst/>
          </a:prstGeom>
          <a:ln w="127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604638" y="4028758"/>
            <a:ext cx="3262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乾坤采用纯异步并发事务处理模式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813" y="4772462"/>
            <a:ext cx="769895" cy="873820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358" y="4772462"/>
            <a:ext cx="769895" cy="87382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03" y="4772462"/>
            <a:ext cx="769895" cy="8738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448" y="4778731"/>
            <a:ext cx="769895" cy="873820"/>
          </a:xfrm>
          <a:prstGeom prst="rect">
            <a:avLst/>
          </a:prstGeom>
        </p:spPr>
      </p:pic>
      <p:sp>
        <p:nvSpPr>
          <p:cNvPr id="67" name="箭头: 右 66"/>
          <p:cNvSpPr/>
          <p:nvPr/>
        </p:nvSpPr>
        <p:spPr>
          <a:xfrm rot="5400000">
            <a:off x="2562958" y="4479133"/>
            <a:ext cx="235998" cy="22722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箭头: 右 67"/>
          <p:cNvSpPr/>
          <p:nvPr/>
        </p:nvSpPr>
        <p:spPr>
          <a:xfrm rot="5400000">
            <a:off x="4240306" y="4479133"/>
            <a:ext cx="235998" cy="22722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箭头: 右 68"/>
          <p:cNvSpPr/>
          <p:nvPr/>
        </p:nvSpPr>
        <p:spPr>
          <a:xfrm rot="5400000">
            <a:off x="5917654" y="4479133"/>
            <a:ext cx="235998" cy="22722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箭头: 右 69"/>
          <p:cNvSpPr/>
          <p:nvPr/>
        </p:nvSpPr>
        <p:spPr>
          <a:xfrm rot="5400000">
            <a:off x="7571365" y="4473999"/>
            <a:ext cx="235998" cy="22722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2818207" y="4449112"/>
            <a:ext cx="597777" cy="27699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任务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4495555" y="4451851"/>
            <a:ext cx="597777" cy="27699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任务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6178020" y="4449112"/>
            <a:ext cx="597777" cy="27699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任务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855368" y="4449111"/>
            <a:ext cx="615675" cy="27699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任务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282812" y="5779907"/>
            <a:ext cx="6745113" cy="707886"/>
          </a:xfrm>
          <a:prstGeom prst="rect">
            <a:avLst/>
          </a:prstGeom>
          <a:solidFill>
            <a:schemeClr val="accent2">
              <a:alpha val="4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执行结果槽</a:t>
            </a:r>
            <a:endParaRPr lang="en-US" altLang="zh-CN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endParaRPr lang="en-US" altLang="zh-CN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endParaRPr lang="en-US" altLang="zh-CN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2723918" y="6128585"/>
            <a:ext cx="786354" cy="27699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ED7D3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√ 结果</a:t>
            </a:r>
            <a:r>
              <a:rPr lang="en-US" altLang="zh-CN" sz="1200" b="1" dirty="0">
                <a:solidFill>
                  <a:srgbClr val="ED7D3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endParaRPr lang="zh-CN" altLang="en-US" sz="1200" b="1" dirty="0">
              <a:solidFill>
                <a:srgbClr val="ED7D3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401266" y="6128585"/>
            <a:ext cx="786354" cy="27699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ED7D3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√ 结果</a:t>
            </a:r>
            <a:r>
              <a:rPr lang="en-US" altLang="zh-CN" sz="1200" b="1" dirty="0">
                <a:solidFill>
                  <a:srgbClr val="ED7D3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</a:t>
            </a:r>
            <a:endParaRPr lang="zh-CN" altLang="en-US" sz="1200" b="1" dirty="0">
              <a:solidFill>
                <a:srgbClr val="ED7D3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101777" y="6123264"/>
            <a:ext cx="786354" cy="27699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ED7D3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× </a:t>
            </a:r>
            <a:r>
              <a:rPr lang="zh-CN" altLang="en-US" sz="1200" b="1" dirty="0">
                <a:solidFill>
                  <a:srgbClr val="ED7D3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结果</a:t>
            </a:r>
            <a:r>
              <a:rPr lang="en-US" altLang="zh-CN" sz="1200" b="1" dirty="0">
                <a:solidFill>
                  <a:srgbClr val="ED7D3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</a:t>
            </a:r>
            <a:endParaRPr lang="zh-CN" altLang="en-US" sz="1200" b="1" dirty="0">
              <a:solidFill>
                <a:srgbClr val="ED7D3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7770028" y="6133577"/>
            <a:ext cx="786354" cy="27699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ED7D3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√ 结果</a:t>
            </a:r>
            <a:r>
              <a:rPr lang="en-US" altLang="zh-CN" sz="1200" b="1" dirty="0">
                <a:solidFill>
                  <a:srgbClr val="ED7D3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</a:t>
            </a:r>
            <a:endParaRPr lang="zh-CN" altLang="en-US" sz="1200" b="1" dirty="0">
              <a:solidFill>
                <a:srgbClr val="ED7D3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46" name="Picture 4" descr="https://gss0.baidu.com/94o3dSag_xI4khGko9WTAnF6hhy/zhidao/wh%3D600%2C800/sign=7843f79b2ff5e0feee4d81076c501890/359b033b5bb5c9ea9d92fb61d739b6003bf3b3c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32" y="4819032"/>
            <a:ext cx="1379509" cy="166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直接箭头连接符 83"/>
          <p:cNvCxnSpPr>
            <a:cxnSpLocks/>
            <a:stCxn id="73" idx="2"/>
            <a:endCxn id="78" idx="0"/>
          </p:cNvCxnSpPr>
          <p:nvPr/>
        </p:nvCxnSpPr>
        <p:spPr>
          <a:xfrm flipH="1">
            <a:off x="3117095" y="4726111"/>
            <a:ext cx="1" cy="1402474"/>
          </a:xfrm>
          <a:prstGeom prst="straightConnector1">
            <a:avLst/>
          </a:prstGeom>
          <a:ln w="12700">
            <a:prstDash val="dash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cxnSpLocks/>
            <a:stCxn id="74" idx="2"/>
            <a:endCxn id="79" idx="0"/>
          </p:cNvCxnSpPr>
          <p:nvPr/>
        </p:nvCxnSpPr>
        <p:spPr>
          <a:xfrm flipH="1">
            <a:off x="4794443" y="4728850"/>
            <a:ext cx="1" cy="1399735"/>
          </a:xfrm>
          <a:prstGeom prst="straightConnector1">
            <a:avLst/>
          </a:prstGeom>
          <a:ln w="12700">
            <a:prstDash val="dash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cxnSpLocks/>
            <a:stCxn id="75" idx="2"/>
            <a:endCxn id="80" idx="0"/>
          </p:cNvCxnSpPr>
          <p:nvPr/>
        </p:nvCxnSpPr>
        <p:spPr>
          <a:xfrm>
            <a:off x="6476909" y="4726111"/>
            <a:ext cx="18045" cy="1397153"/>
          </a:xfrm>
          <a:prstGeom prst="straightConnector1">
            <a:avLst/>
          </a:prstGeom>
          <a:ln w="12700">
            <a:prstDash val="dash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cxnSpLocks/>
            <a:stCxn id="76" idx="2"/>
            <a:endCxn id="81" idx="0"/>
          </p:cNvCxnSpPr>
          <p:nvPr/>
        </p:nvCxnSpPr>
        <p:spPr>
          <a:xfrm flipH="1">
            <a:off x="8163205" y="4726110"/>
            <a:ext cx="1" cy="1407467"/>
          </a:xfrm>
          <a:prstGeom prst="straightConnector1">
            <a:avLst/>
          </a:prstGeom>
          <a:ln w="12700">
            <a:prstDash val="dash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829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微服务的协奏曲：乾坤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乾坤的最终一致性事务模型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54" y="3920539"/>
            <a:ext cx="3263590" cy="2444301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623754" y="1682750"/>
            <a:ext cx="4576894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老板的紧急任务</a:t>
            </a:r>
            <a:endParaRPr lang="en-US" alt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强调响应速度，最大并行化；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假设一定成功，不依赖其前置任务结果；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设定固定执行时间限制（超时设定）；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汇总执行结果判定老板的紧急任务是否达成。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200551" y="4379681"/>
            <a:ext cx="474706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优势与缺陷</a:t>
            </a:r>
            <a:endParaRPr lang="en-US" alt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并行度高，无阻塞，处理响应快；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增加额外的无效处理，以及回退操作开支；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实现中无法完全做到前后任务不依赖，但数字时间几乎不受这个限制；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421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微服务的协奏曲：乾坤</a:t>
            </a:r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23754" y="1119188"/>
            <a:ext cx="7921625" cy="563562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乾坤的最终一致性事务模型</a:t>
            </a:r>
          </a:p>
        </p:txBody>
      </p:sp>
      <p:sp>
        <p:nvSpPr>
          <p:cNvPr id="18" name="矩形 17"/>
          <p:cNvSpPr/>
          <p:nvPr/>
        </p:nvSpPr>
        <p:spPr>
          <a:xfrm>
            <a:off x="2210431" y="2032475"/>
            <a:ext cx="3517900" cy="60983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Cart.Msg.AddCartGoods.1.2.3</a:t>
            </a:r>
          </a:p>
          <a:p>
            <a:pPr algn="ctr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（添加购物袋操作）</a:t>
            </a:r>
          </a:p>
        </p:txBody>
      </p:sp>
      <p:sp>
        <p:nvSpPr>
          <p:cNvPr id="19" name="矩形 18"/>
          <p:cNvSpPr/>
          <p:nvPr/>
        </p:nvSpPr>
        <p:spPr>
          <a:xfrm>
            <a:off x="764088" y="3019042"/>
            <a:ext cx="6410585" cy="1264334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/>
          <a:lstStyle/>
          <a:p>
            <a:pPr algn="ctr">
              <a:defRPr/>
            </a:pPr>
            <a:r>
              <a:rPr lang="en-US" altLang="zh-CN" sz="1600" i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Cart Processor</a:t>
            </a:r>
            <a:endParaRPr lang="zh-CN" altLang="en-US" sz="1600" i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43641" y="5024549"/>
            <a:ext cx="1266790" cy="140756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营销域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+GetByKey()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————————</a:t>
            </a:r>
          </a:p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+GetRuleByUser()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cxnSp>
        <p:nvCxnSpPr>
          <p:cNvPr id="25" name="直接箭头连接符 24"/>
          <p:cNvCxnSpPr>
            <a:cxnSpLocks/>
          </p:cNvCxnSpPr>
          <p:nvPr/>
        </p:nvCxnSpPr>
        <p:spPr>
          <a:xfrm flipV="1">
            <a:off x="7050526" y="3718132"/>
            <a:ext cx="1579141" cy="6447"/>
          </a:xfrm>
          <a:prstGeom prst="straightConnector1">
            <a:avLst/>
          </a:prstGeom>
          <a:ln w="25400">
            <a:prstDash val="dash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文本框 16"/>
          <p:cNvSpPr txBox="1">
            <a:spLocks noChangeArrowheads="1"/>
          </p:cNvSpPr>
          <p:nvPr/>
        </p:nvSpPr>
        <p:spPr bwMode="auto">
          <a:xfrm>
            <a:off x="7281587" y="3397091"/>
            <a:ext cx="1441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操作成功并返回</a:t>
            </a:r>
          </a:p>
        </p:txBody>
      </p:sp>
      <p:sp>
        <p:nvSpPr>
          <p:cNvPr id="27" name="文本框 16"/>
          <p:cNvSpPr txBox="1">
            <a:spLocks noChangeArrowheads="1"/>
          </p:cNvSpPr>
          <p:nvPr/>
        </p:nvSpPr>
        <p:spPr bwMode="auto">
          <a:xfrm>
            <a:off x="7330053" y="4144586"/>
            <a:ext cx="1262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执行失败流程</a:t>
            </a:r>
            <a:endParaRPr lang="en-US" altLang="zh-CN" sz="14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8" name="直接箭头连接符 27"/>
          <p:cNvCxnSpPr>
            <a:cxnSpLocks/>
          </p:cNvCxnSpPr>
          <p:nvPr/>
        </p:nvCxnSpPr>
        <p:spPr>
          <a:xfrm>
            <a:off x="7047175" y="4058987"/>
            <a:ext cx="1627560" cy="12701"/>
          </a:xfrm>
          <a:prstGeom prst="straightConnector1">
            <a:avLst/>
          </a:prstGeom>
          <a:ln w="25400">
            <a:prstDash val="dash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cxnSpLocks/>
            <a:stCxn id="67" idx="2"/>
            <a:endCxn id="138" idx="0"/>
          </p:cNvCxnSpPr>
          <p:nvPr/>
        </p:nvCxnSpPr>
        <p:spPr>
          <a:xfrm flipH="1">
            <a:off x="5096976" y="4175225"/>
            <a:ext cx="304952" cy="849324"/>
          </a:xfrm>
          <a:prstGeom prst="straightConnector1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cxnSpLocks/>
            <a:stCxn id="70" idx="2"/>
          </p:cNvCxnSpPr>
          <p:nvPr/>
        </p:nvCxnSpPr>
        <p:spPr>
          <a:xfrm>
            <a:off x="6473115" y="4164078"/>
            <a:ext cx="98177" cy="847921"/>
          </a:xfrm>
          <a:prstGeom prst="straightConnector1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cxnSpLocks/>
            <a:stCxn id="62" idx="2"/>
          </p:cNvCxnSpPr>
          <p:nvPr/>
        </p:nvCxnSpPr>
        <p:spPr>
          <a:xfrm flipH="1">
            <a:off x="3391257" y="4164078"/>
            <a:ext cx="939484" cy="853463"/>
          </a:xfrm>
          <a:prstGeom prst="straightConnector1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cxnSpLocks/>
            <a:endCxn id="18" idx="0"/>
          </p:cNvCxnSpPr>
          <p:nvPr/>
        </p:nvCxnSpPr>
        <p:spPr>
          <a:xfrm>
            <a:off x="3969381" y="1761869"/>
            <a:ext cx="0" cy="270606"/>
          </a:xfrm>
          <a:prstGeom prst="straightConnector1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cxnSpLocks/>
            <a:stCxn id="18" idx="2"/>
            <a:endCxn id="19" idx="0"/>
          </p:cNvCxnSpPr>
          <p:nvPr/>
        </p:nvCxnSpPr>
        <p:spPr>
          <a:xfrm>
            <a:off x="3969381" y="2642312"/>
            <a:ext cx="0" cy="376730"/>
          </a:xfrm>
          <a:prstGeom prst="straightConnector1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871002" y="3328977"/>
            <a:ext cx="2205186" cy="872464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Loader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（数据准备）</a:t>
            </a:r>
          </a:p>
        </p:txBody>
      </p:sp>
      <p:sp>
        <p:nvSpPr>
          <p:cNvPr id="51" name="矩形 50"/>
          <p:cNvSpPr/>
          <p:nvPr/>
        </p:nvSpPr>
        <p:spPr>
          <a:xfrm>
            <a:off x="3743395" y="3328977"/>
            <a:ext cx="3319221" cy="872464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Saga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（事务性处理）</a:t>
            </a:r>
          </a:p>
        </p:txBody>
      </p:sp>
      <p:cxnSp>
        <p:nvCxnSpPr>
          <p:cNvPr id="53" name="直接箭头连接符 52"/>
          <p:cNvCxnSpPr>
            <a:cxnSpLocks/>
            <a:stCxn id="49" idx="3"/>
            <a:endCxn id="51" idx="1"/>
          </p:cNvCxnSpPr>
          <p:nvPr/>
        </p:nvCxnSpPr>
        <p:spPr>
          <a:xfrm>
            <a:off x="3076188" y="3765209"/>
            <a:ext cx="66720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3836965" y="3633993"/>
            <a:ext cx="987551" cy="530085"/>
            <a:chOff x="2130994" y="5228556"/>
            <a:chExt cx="987551" cy="530085"/>
          </a:xfrm>
        </p:grpSpPr>
        <p:sp>
          <p:nvSpPr>
            <p:cNvPr id="59" name="矩形 58"/>
            <p:cNvSpPr/>
            <p:nvPr/>
          </p:nvSpPr>
          <p:spPr>
            <a:xfrm>
              <a:off x="2130994" y="5228556"/>
              <a:ext cx="987551" cy="5280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增加会员积分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2130994" y="5498926"/>
              <a:ext cx="987551" cy="259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-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908152" y="3645140"/>
            <a:ext cx="987551" cy="530085"/>
            <a:chOff x="2130994" y="5228556"/>
            <a:chExt cx="987551" cy="530085"/>
          </a:xfrm>
        </p:grpSpPr>
        <p:sp>
          <p:nvSpPr>
            <p:cNvPr id="66" name="矩形 65"/>
            <p:cNvSpPr/>
            <p:nvPr/>
          </p:nvSpPr>
          <p:spPr>
            <a:xfrm>
              <a:off x="2130994" y="5228556"/>
              <a:ext cx="987551" cy="5280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加购物袋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2130994" y="5498926"/>
              <a:ext cx="987551" cy="259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-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979339" y="3633993"/>
            <a:ext cx="987551" cy="530085"/>
            <a:chOff x="2130994" y="5228556"/>
            <a:chExt cx="987551" cy="530085"/>
          </a:xfrm>
        </p:grpSpPr>
        <p:sp>
          <p:nvSpPr>
            <p:cNvPr id="69" name="矩形 68"/>
            <p:cNvSpPr/>
            <p:nvPr/>
          </p:nvSpPr>
          <p:spPr>
            <a:xfrm>
              <a:off x="2130994" y="5228556"/>
              <a:ext cx="987551" cy="5280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扣库存</a:t>
              </a:r>
            </a:p>
            <a:p>
              <a:pPr algn="ctr"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2130994" y="5498926"/>
              <a:ext cx="987551" cy="259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en-US" altLang="zh-CN" sz="1200" b="1" i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-</a:t>
              </a:r>
              <a:endParaRPr lang="zh-CN" altLang="en-US" sz="1200" b="1" i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943641" y="3644111"/>
            <a:ext cx="987551" cy="514498"/>
            <a:chOff x="2130994" y="5228556"/>
            <a:chExt cx="987551" cy="530085"/>
          </a:xfrm>
        </p:grpSpPr>
        <p:sp>
          <p:nvSpPr>
            <p:cNvPr id="91" name="矩形 90"/>
            <p:cNvSpPr/>
            <p:nvPr/>
          </p:nvSpPr>
          <p:spPr>
            <a:xfrm>
              <a:off x="2130994" y="5228556"/>
              <a:ext cx="987551" cy="5280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获取会员级别</a:t>
              </a:r>
            </a:p>
          </p:txBody>
        </p:sp>
        <p:sp>
          <p:nvSpPr>
            <p:cNvPr id="92" name="矩形 91"/>
            <p:cNvSpPr/>
            <p:nvPr/>
          </p:nvSpPr>
          <p:spPr>
            <a:xfrm>
              <a:off x="2130994" y="5498926"/>
              <a:ext cx="987551" cy="259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-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2014827" y="3644111"/>
            <a:ext cx="987551" cy="530085"/>
            <a:chOff x="2130994" y="5228556"/>
            <a:chExt cx="987551" cy="530085"/>
          </a:xfrm>
        </p:grpSpPr>
        <p:sp>
          <p:nvSpPr>
            <p:cNvPr id="95" name="矩形 94"/>
            <p:cNvSpPr/>
            <p:nvPr/>
          </p:nvSpPr>
          <p:spPr>
            <a:xfrm>
              <a:off x="2130994" y="5228556"/>
              <a:ext cx="987551" cy="5280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获取营销决策</a:t>
              </a:r>
            </a:p>
          </p:txBody>
        </p:sp>
        <p:sp>
          <p:nvSpPr>
            <p:cNvPr id="96" name="矩形 95"/>
            <p:cNvSpPr/>
            <p:nvPr/>
          </p:nvSpPr>
          <p:spPr>
            <a:xfrm>
              <a:off x="2130994" y="5498926"/>
              <a:ext cx="987551" cy="259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-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101" name="直接箭头连接符 100"/>
          <p:cNvCxnSpPr>
            <a:cxnSpLocks/>
          </p:cNvCxnSpPr>
          <p:nvPr/>
        </p:nvCxnSpPr>
        <p:spPr>
          <a:xfrm>
            <a:off x="236624" y="4684325"/>
            <a:ext cx="8609557" cy="0"/>
          </a:xfrm>
          <a:prstGeom prst="straightConnector1">
            <a:avLst/>
          </a:prstGeom>
          <a:ln w="25400">
            <a:solidFill>
              <a:schemeClr val="accent5"/>
            </a:solidFill>
            <a:prstDash val="dash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cxnSpLocks/>
            <a:stCxn id="92" idx="2"/>
          </p:cNvCxnSpPr>
          <p:nvPr/>
        </p:nvCxnSpPr>
        <p:spPr>
          <a:xfrm>
            <a:off x="1437417" y="4158609"/>
            <a:ext cx="1953840" cy="858932"/>
          </a:xfrm>
          <a:prstGeom prst="straightConnector1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>
            <a:cxnSpLocks/>
            <a:stCxn id="96" idx="2"/>
            <a:endCxn id="23" idx="0"/>
          </p:cNvCxnSpPr>
          <p:nvPr/>
        </p:nvCxnSpPr>
        <p:spPr>
          <a:xfrm flipH="1">
            <a:off x="1577036" y="4174196"/>
            <a:ext cx="931567" cy="850353"/>
          </a:xfrm>
          <a:prstGeom prst="straightConnector1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5" name="矩形 124"/>
          <p:cNvSpPr/>
          <p:nvPr/>
        </p:nvSpPr>
        <p:spPr>
          <a:xfrm>
            <a:off x="-108875" y="5430164"/>
            <a:ext cx="1116865" cy="375718"/>
          </a:xfrm>
          <a:prstGeom prst="rect">
            <a:avLst/>
          </a:prstGeom>
          <a:noFill/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eaVert" wrap="none" lIns="90000" tIns="46800" rIns="90000" bIns="4680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领域原子服务</a:t>
            </a:r>
          </a:p>
        </p:txBody>
      </p:sp>
      <p:sp>
        <p:nvSpPr>
          <p:cNvPr id="133" name="文本框 16"/>
          <p:cNvSpPr txBox="1">
            <a:spLocks noChangeArrowheads="1"/>
          </p:cNvSpPr>
          <p:nvPr/>
        </p:nvSpPr>
        <p:spPr bwMode="auto">
          <a:xfrm rot="1382787">
            <a:off x="2496897" y="4553520"/>
            <a:ext cx="83067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GetByKey</a:t>
            </a:r>
            <a:endParaRPr lang="zh-CN" altLang="en-US" sz="1100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4" name="文本框 16"/>
          <p:cNvSpPr txBox="1">
            <a:spLocks noChangeArrowheads="1"/>
          </p:cNvSpPr>
          <p:nvPr/>
        </p:nvSpPr>
        <p:spPr bwMode="auto">
          <a:xfrm rot="19058381">
            <a:off x="1271961" y="4601665"/>
            <a:ext cx="83067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GetByKey</a:t>
            </a:r>
            <a:endParaRPr lang="zh-CN" altLang="en-US" sz="1100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2719262" y="5017541"/>
            <a:ext cx="1266790" cy="140756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会员域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+GetByKey()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————————</a:t>
            </a:r>
          </a:p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+AddScore()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38" name="矩形 137"/>
          <p:cNvSpPr/>
          <p:nvPr/>
        </p:nvSpPr>
        <p:spPr>
          <a:xfrm>
            <a:off x="4375612" y="5024549"/>
            <a:ext cx="1442727" cy="140756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购物袋域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+GetByKey()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——————————</a:t>
            </a:r>
          </a:p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+AddCartGoods()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42" name="矩形 141"/>
          <p:cNvSpPr/>
          <p:nvPr/>
        </p:nvSpPr>
        <p:spPr>
          <a:xfrm>
            <a:off x="6165763" y="5011999"/>
            <a:ext cx="1266790" cy="140756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商品域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+GetByKey()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————————</a:t>
            </a:r>
          </a:p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+DeductSKU ()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cxnSp>
        <p:nvCxnSpPr>
          <p:cNvPr id="44" name="直接箭头连接符 43"/>
          <p:cNvCxnSpPr>
            <a:cxnSpLocks/>
          </p:cNvCxnSpPr>
          <p:nvPr/>
        </p:nvCxnSpPr>
        <p:spPr>
          <a:xfrm>
            <a:off x="236623" y="2807795"/>
            <a:ext cx="8757065" cy="16824"/>
          </a:xfrm>
          <a:prstGeom prst="straightConnector1">
            <a:avLst/>
          </a:prstGeom>
          <a:ln w="25400">
            <a:solidFill>
              <a:schemeClr val="accent5"/>
            </a:solidFill>
            <a:prstDash val="lgDash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-112378" y="2015370"/>
            <a:ext cx="1116865" cy="375718"/>
          </a:xfrm>
          <a:prstGeom prst="rect">
            <a:avLst/>
          </a:prstGeom>
          <a:noFill/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eaVert" wrap="none" lIns="90000" tIns="46800" rIns="90000" bIns="46800"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-112378" y="3614452"/>
            <a:ext cx="1116865" cy="375718"/>
          </a:xfrm>
          <a:prstGeom prst="rect">
            <a:avLst/>
          </a:prstGeom>
          <a:noFill/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eaVert" wrap="none" lIns="90000" tIns="46800" rIns="90000" bIns="4680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业务编排服务</a:t>
            </a:r>
          </a:p>
        </p:txBody>
      </p:sp>
    </p:spTree>
    <p:extLst>
      <p:ext uri="{BB962C8B-B14F-4D97-AF65-F5344CB8AC3E}">
        <p14:creationId xmlns:p14="http://schemas.microsoft.com/office/powerpoint/2010/main" val="56419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微服务的协奏曲：乾坤</a:t>
            </a:r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23754" y="1119188"/>
            <a:ext cx="7921625" cy="563562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乾坤的最终一致性事务模型</a:t>
            </a:r>
          </a:p>
        </p:txBody>
      </p:sp>
      <p:sp>
        <p:nvSpPr>
          <p:cNvPr id="18" name="矩形 17"/>
          <p:cNvSpPr/>
          <p:nvPr/>
        </p:nvSpPr>
        <p:spPr>
          <a:xfrm>
            <a:off x="2210431" y="1931627"/>
            <a:ext cx="3517900" cy="60983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Cart.Msg.AddCartGoods.1.2.3</a:t>
            </a:r>
          </a:p>
          <a:p>
            <a:pPr algn="ctr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（添加购物袋操作）</a:t>
            </a:r>
          </a:p>
        </p:txBody>
      </p:sp>
      <p:sp>
        <p:nvSpPr>
          <p:cNvPr id="19" name="矩形 18"/>
          <p:cNvSpPr/>
          <p:nvPr/>
        </p:nvSpPr>
        <p:spPr>
          <a:xfrm>
            <a:off x="764088" y="3019042"/>
            <a:ext cx="6410585" cy="1264334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/>
          <a:lstStyle/>
          <a:p>
            <a:pPr algn="ctr">
              <a:defRPr/>
            </a:pPr>
            <a:r>
              <a:rPr lang="en-US" altLang="zh-CN" sz="1600" i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Cart Processor</a:t>
            </a:r>
            <a:endParaRPr lang="zh-CN" altLang="en-US" sz="1600" i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43641" y="5024549"/>
            <a:ext cx="1266790" cy="140756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营销域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+GetByKey()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————————</a:t>
            </a:r>
          </a:p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+GetRuleByUser()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cxnSp>
        <p:nvCxnSpPr>
          <p:cNvPr id="25" name="直接箭头连接符 24"/>
          <p:cNvCxnSpPr>
            <a:cxnSpLocks/>
            <a:stCxn id="19" idx="3"/>
            <a:endCxn id="18" idx="3"/>
          </p:cNvCxnSpPr>
          <p:nvPr/>
        </p:nvCxnSpPr>
        <p:spPr>
          <a:xfrm flipH="1" flipV="1">
            <a:off x="5728331" y="2236546"/>
            <a:ext cx="1446342" cy="1414663"/>
          </a:xfrm>
          <a:prstGeom prst="bentConnector3">
            <a:avLst>
              <a:gd name="adj1" fmla="val -118432"/>
            </a:avLst>
          </a:prstGeom>
          <a:ln w="25400"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文本框 16"/>
          <p:cNvSpPr txBox="1">
            <a:spLocks noChangeArrowheads="1"/>
          </p:cNvSpPr>
          <p:nvPr/>
        </p:nvSpPr>
        <p:spPr bwMode="auto">
          <a:xfrm>
            <a:off x="7140184" y="3335563"/>
            <a:ext cx="18004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判定主流程执行成功</a:t>
            </a:r>
          </a:p>
        </p:txBody>
      </p:sp>
      <p:cxnSp>
        <p:nvCxnSpPr>
          <p:cNvPr id="46" name="直接箭头连接符 45"/>
          <p:cNvCxnSpPr>
            <a:cxnSpLocks/>
            <a:stCxn id="67" idx="2"/>
            <a:endCxn id="138" idx="0"/>
          </p:cNvCxnSpPr>
          <p:nvPr/>
        </p:nvCxnSpPr>
        <p:spPr>
          <a:xfrm flipH="1">
            <a:off x="5096976" y="4175225"/>
            <a:ext cx="304952" cy="849324"/>
          </a:xfrm>
          <a:prstGeom prst="straightConnector1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cxnSpLocks/>
            <a:stCxn id="70" idx="2"/>
          </p:cNvCxnSpPr>
          <p:nvPr/>
        </p:nvCxnSpPr>
        <p:spPr>
          <a:xfrm>
            <a:off x="6473115" y="4164078"/>
            <a:ext cx="98177" cy="847921"/>
          </a:xfrm>
          <a:prstGeom prst="straightConnector1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cxnSpLocks/>
            <a:stCxn id="62" idx="2"/>
          </p:cNvCxnSpPr>
          <p:nvPr/>
        </p:nvCxnSpPr>
        <p:spPr>
          <a:xfrm flipH="1">
            <a:off x="3391257" y="4164078"/>
            <a:ext cx="939484" cy="853463"/>
          </a:xfrm>
          <a:prstGeom prst="straightConnector1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cxnSpLocks/>
            <a:endCxn id="18" idx="0"/>
          </p:cNvCxnSpPr>
          <p:nvPr/>
        </p:nvCxnSpPr>
        <p:spPr>
          <a:xfrm>
            <a:off x="3969381" y="1527536"/>
            <a:ext cx="0" cy="404091"/>
          </a:xfrm>
          <a:prstGeom prst="straightConnector1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cxnSpLocks/>
            <a:stCxn id="18" idx="2"/>
            <a:endCxn id="19" idx="0"/>
          </p:cNvCxnSpPr>
          <p:nvPr/>
        </p:nvCxnSpPr>
        <p:spPr>
          <a:xfrm>
            <a:off x="3969381" y="2541464"/>
            <a:ext cx="0" cy="477578"/>
          </a:xfrm>
          <a:prstGeom prst="straightConnector1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871002" y="3328977"/>
            <a:ext cx="2205186" cy="872464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Loader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（数据准备）</a:t>
            </a:r>
          </a:p>
        </p:txBody>
      </p:sp>
      <p:sp>
        <p:nvSpPr>
          <p:cNvPr id="51" name="矩形 50"/>
          <p:cNvSpPr/>
          <p:nvPr/>
        </p:nvSpPr>
        <p:spPr>
          <a:xfrm>
            <a:off x="3743395" y="3328977"/>
            <a:ext cx="3319221" cy="872464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Saga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（事务性处理）</a:t>
            </a:r>
          </a:p>
        </p:txBody>
      </p:sp>
      <p:cxnSp>
        <p:nvCxnSpPr>
          <p:cNvPr id="53" name="直接箭头连接符 52"/>
          <p:cNvCxnSpPr>
            <a:cxnSpLocks/>
            <a:stCxn id="49" idx="3"/>
            <a:endCxn id="51" idx="1"/>
          </p:cNvCxnSpPr>
          <p:nvPr/>
        </p:nvCxnSpPr>
        <p:spPr>
          <a:xfrm>
            <a:off x="3076188" y="3765209"/>
            <a:ext cx="66720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3836965" y="3633993"/>
            <a:ext cx="987551" cy="530085"/>
            <a:chOff x="2130994" y="5228556"/>
            <a:chExt cx="987551" cy="530085"/>
          </a:xfrm>
        </p:grpSpPr>
        <p:sp>
          <p:nvSpPr>
            <p:cNvPr id="59" name="矩形 58"/>
            <p:cNvSpPr/>
            <p:nvPr/>
          </p:nvSpPr>
          <p:spPr>
            <a:xfrm>
              <a:off x="2130994" y="5228556"/>
              <a:ext cx="987551" cy="5280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增加会员积分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2130994" y="5498926"/>
              <a:ext cx="987551" cy="259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en-US" altLang="zh-CN" sz="1200" b="1" i="1" dirty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1200" b="1" i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908152" y="3645140"/>
            <a:ext cx="987551" cy="530085"/>
            <a:chOff x="2130994" y="5228556"/>
            <a:chExt cx="987551" cy="530085"/>
          </a:xfrm>
        </p:grpSpPr>
        <p:sp>
          <p:nvSpPr>
            <p:cNvPr id="66" name="矩形 65"/>
            <p:cNvSpPr/>
            <p:nvPr/>
          </p:nvSpPr>
          <p:spPr>
            <a:xfrm>
              <a:off x="2130994" y="5228556"/>
              <a:ext cx="987551" cy="5280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加购物袋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2130994" y="5498926"/>
              <a:ext cx="987551" cy="259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979339" y="3633993"/>
            <a:ext cx="987551" cy="530085"/>
            <a:chOff x="2130994" y="5228556"/>
            <a:chExt cx="987551" cy="530085"/>
          </a:xfrm>
        </p:grpSpPr>
        <p:sp>
          <p:nvSpPr>
            <p:cNvPr id="69" name="矩形 68"/>
            <p:cNvSpPr/>
            <p:nvPr/>
          </p:nvSpPr>
          <p:spPr>
            <a:xfrm>
              <a:off x="2130994" y="5228556"/>
              <a:ext cx="987551" cy="5280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扣库存</a:t>
              </a:r>
            </a:p>
            <a:p>
              <a:pPr algn="ctr"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2130994" y="5498926"/>
              <a:ext cx="987551" cy="259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943641" y="3644111"/>
            <a:ext cx="987551" cy="514498"/>
            <a:chOff x="2130994" y="5228556"/>
            <a:chExt cx="987551" cy="530085"/>
          </a:xfrm>
        </p:grpSpPr>
        <p:sp>
          <p:nvSpPr>
            <p:cNvPr id="91" name="矩形 90"/>
            <p:cNvSpPr/>
            <p:nvPr/>
          </p:nvSpPr>
          <p:spPr>
            <a:xfrm>
              <a:off x="2130994" y="5228556"/>
              <a:ext cx="987551" cy="5280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获取会员级别</a:t>
              </a:r>
            </a:p>
          </p:txBody>
        </p:sp>
        <p:sp>
          <p:nvSpPr>
            <p:cNvPr id="92" name="矩形 91"/>
            <p:cNvSpPr/>
            <p:nvPr/>
          </p:nvSpPr>
          <p:spPr>
            <a:xfrm>
              <a:off x="2130994" y="5498926"/>
              <a:ext cx="987551" cy="259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Level 3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2014827" y="3644111"/>
            <a:ext cx="987551" cy="530085"/>
            <a:chOff x="2130994" y="5228556"/>
            <a:chExt cx="987551" cy="530085"/>
          </a:xfrm>
        </p:grpSpPr>
        <p:sp>
          <p:nvSpPr>
            <p:cNvPr id="95" name="矩形 94"/>
            <p:cNvSpPr/>
            <p:nvPr/>
          </p:nvSpPr>
          <p:spPr>
            <a:xfrm>
              <a:off x="2130994" y="5228556"/>
              <a:ext cx="987551" cy="5280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获取营销决策</a:t>
              </a:r>
            </a:p>
          </p:txBody>
        </p:sp>
        <p:sp>
          <p:nvSpPr>
            <p:cNvPr id="96" name="矩形 95"/>
            <p:cNvSpPr/>
            <p:nvPr/>
          </p:nvSpPr>
          <p:spPr>
            <a:xfrm>
              <a:off x="2130994" y="5498926"/>
              <a:ext cx="987551" cy="259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Ture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101" name="直接箭头连接符 100"/>
          <p:cNvCxnSpPr>
            <a:cxnSpLocks/>
          </p:cNvCxnSpPr>
          <p:nvPr/>
        </p:nvCxnSpPr>
        <p:spPr>
          <a:xfrm>
            <a:off x="236624" y="4684325"/>
            <a:ext cx="8788379" cy="0"/>
          </a:xfrm>
          <a:prstGeom prst="straightConnector1">
            <a:avLst/>
          </a:prstGeom>
          <a:ln w="25400">
            <a:solidFill>
              <a:schemeClr val="accent5"/>
            </a:solidFill>
            <a:prstDash val="lgDash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cxnSpLocks/>
            <a:stCxn id="92" idx="2"/>
          </p:cNvCxnSpPr>
          <p:nvPr/>
        </p:nvCxnSpPr>
        <p:spPr>
          <a:xfrm>
            <a:off x="1437417" y="4158609"/>
            <a:ext cx="1953840" cy="858932"/>
          </a:xfrm>
          <a:prstGeom prst="straightConnector1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>
            <a:cxnSpLocks/>
            <a:stCxn id="96" idx="2"/>
            <a:endCxn id="23" idx="0"/>
          </p:cNvCxnSpPr>
          <p:nvPr/>
        </p:nvCxnSpPr>
        <p:spPr>
          <a:xfrm flipH="1">
            <a:off x="1577036" y="4174196"/>
            <a:ext cx="931567" cy="850353"/>
          </a:xfrm>
          <a:prstGeom prst="straightConnector1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5" name="矩形 124"/>
          <p:cNvSpPr/>
          <p:nvPr/>
        </p:nvSpPr>
        <p:spPr>
          <a:xfrm>
            <a:off x="-108875" y="5430164"/>
            <a:ext cx="1116865" cy="375718"/>
          </a:xfrm>
          <a:prstGeom prst="rect">
            <a:avLst/>
          </a:prstGeom>
          <a:noFill/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eaVert" wrap="none" lIns="90000" tIns="46800" rIns="90000" bIns="4680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领域原子服务</a:t>
            </a:r>
          </a:p>
        </p:txBody>
      </p:sp>
      <p:sp>
        <p:nvSpPr>
          <p:cNvPr id="126" name="矩形 125"/>
          <p:cNvSpPr/>
          <p:nvPr/>
        </p:nvSpPr>
        <p:spPr>
          <a:xfrm>
            <a:off x="-112378" y="3614452"/>
            <a:ext cx="1116865" cy="375718"/>
          </a:xfrm>
          <a:prstGeom prst="rect">
            <a:avLst/>
          </a:prstGeom>
          <a:noFill/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eaVert" wrap="none" lIns="90000" tIns="46800" rIns="90000" bIns="4680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业务编排服务</a:t>
            </a:r>
          </a:p>
        </p:txBody>
      </p:sp>
      <p:sp>
        <p:nvSpPr>
          <p:cNvPr id="133" name="文本框 16"/>
          <p:cNvSpPr txBox="1">
            <a:spLocks noChangeArrowheads="1"/>
          </p:cNvSpPr>
          <p:nvPr/>
        </p:nvSpPr>
        <p:spPr bwMode="auto">
          <a:xfrm rot="1382787">
            <a:off x="2496897" y="4553520"/>
            <a:ext cx="83067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GetByKey</a:t>
            </a:r>
            <a:endParaRPr lang="zh-CN" altLang="en-US" sz="1100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4" name="文本框 16"/>
          <p:cNvSpPr txBox="1">
            <a:spLocks noChangeArrowheads="1"/>
          </p:cNvSpPr>
          <p:nvPr/>
        </p:nvSpPr>
        <p:spPr bwMode="auto">
          <a:xfrm rot="19058381">
            <a:off x="1271961" y="4601665"/>
            <a:ext cx="83067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GetByKey</a:t>
            </a:r>
            <a:endParaRPr lang="zh-CN" altLang="en-US" sz="1100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2719262" y="5017541"/>
            <a:ext cx="1266790" cy="140756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会员域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+GetByKey()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————————</a:t>
            </a:r>
          </a:p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+AddScore()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38" name="矩形 137"/>
          <p:cNvSpPr/>
          <p:nvPr/>
        </p:nvSpPr>
        <p:spPr>
          <a:xfrm>
            <a:off x="4375612" y="5024549"/>
            <a:ext cx="1442727" cy="140756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购物袋域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+GetByKey()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——————————</a:t>
            </a:r>
          </a:p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+AddCartGoods()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42" name="矩形 141"/>
          <p:cNvSpPr/>
          <p:nvPr/>
        </p:nvSpPr>
        <p:spPr>
          <a:xfrm>
            <a:off x="6165763" y="5011999"/>
            <a:ext cx="1266790" cy="140756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商品域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+GetByKey()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————————</a:t>
            </a:r>
          </a:p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+DeductSKU ()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54" name="文本框 16"/>
          <p:cNvSpPr txBox="1">
            <a:spLocks noChangeArrowheads="1"/>
          </p:cNvSpPr>
          <p:nvPr/>
        </p:nvSpPr>
        <p:spPr bwMode="auto">
          <a:xfrm>
            <a:off x="5811770" y="1980564"/>
            <a:ext cx="14734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epoll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模式返回响应</a:t>
            </a:r>
          </a:p>
        </p:txBody>
      </p:sp>
      <p:cxnSp>
        <p:nvCxnSpPr>
          <p:cNvPr id="55" name="直接箭头连接符 54"/>
          <p:cNvCxnSpPr>
            <a:cxnSpLocks/>
          </p:cNvCxnSpPr>
          <p:nvPr/>
        </p:nvCxnSpPr>
        <p:spPr>
          <a:xfrm>
            <a:off x="236623" y="2807795"/>
            <a:ext cx="8757065" cy="16824"/>
          </a:xfrm>
          <a:prstGeom prst="straightConnector1">
            <a:avLst/>
          </a:prstGeom>
          <a:ln w="25400">
            <a:solidFill>
              <a:schemeClr val="accent5"/>
            </a:solidFill>
            <a:prstDash val="lgDash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-112378" y="2015370"/>
            <a:ext cx="1116865" cy="375718"/>
          </a:xfrm>
          <a:prstGeom prst="rect">
            <a:avLst/>
          </a:prstGeom>
          <a:noFill/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eaVert" wrap="none" lIns="90000" tIns="46800" rIns="90000" bIns="46800"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1" name="直接箭头连接符 24"/>
          <p:cNvCxnSpPr>
            <a:cxnSpLocks/>
            <a:stCxn id="19" idx="3"/>
            <a:endCxn id="137" idx="2"/>
          </p:cNvCxnSpPr>
          <p:nvPr/>
        </p:nvCxnSpPr>
        <p:spPr>
          <a:xfrm flipH="1">
            <a:off x="3352657" y="3651209"/>
            <a:ext cx="3822016" cy="2773897"/>
          </a:xfrm>
          <a:prstGeom prst="bentConnector4">
            <a:avLst>
              <a:gd name="adj1" fmla="val -26956"/>
              <a:gd name="adj2" fmla="val 111628"/>
            </a:avLst>
          </a:prstGeom>
          <a:ln w="25400"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文本框 16"/>
          <p:cNvSpPr txBox="1">
            <a:spLocks noChangeArrowheads="1"/>
          </p:cNvSpPr>
          <p:nvPr/>
        </p:nvSpPr>
        <p:spPr bwMode="auto">
          <a:xfrm>
            <a:off x="8196388" y="4890940"/>
            <a:ext cx="400110" cy="152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一直尝试重试操作</a:t>
            </a:r>
          </a:p>
        </p:txBody>
      </p:sp>
    </p:spTree>
    <p:extLst>
      <p:ext uri="{BB962C8B-B14F-4D97-AF65-F5344CB8AC3E}">
        <p14:creationId xmlns:p14="http://schemas.microsoft.com/office/powerpoint/2010/main" val="1963219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微服务的协奏曲：乾坤</a:t>
            </a:r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23754" y="1119188"/>
            <a:ext cx="7921625" cy="563562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乾坤的最终一致性事务模型</a:t>
            </a:r>
          </a:p>
        </p:txBody>
      </p:sp>
      <p:sp>
        <p:nvSpPr>
          <p:cNvPr id="18" name="矩形 17"/>
          <p:cNvSpPr/>
          <p:nvPr/>
        </p:nvSpPr>
        <p:spPr>
          <a:xfrm>
            <a:off x="2210431" y="1931627"/>
            <a:ext cx="3517900" cy="60983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Cart.Msg.AddCartGoods.1.2.3</a:t>
            </a:r>
          </a:p>
          <a:p>
            <a:pPr algn="ctr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（添加购物袋操作）</a:t>
            </a:r>
          </a:p>
        </p:txBody>
      </p:sp>
      <p:sp>
        <p:nvSpPr>
          <p:cNvPr id="19" name="矩形 18"/>
          <p:cNvSpPr/>
          <p:nvPr/>
        </p:nvSpPr>
        <p:spPr>
          <a:xfrm>
            <a:off x="764088" y="3019042"/>
            <a:ext cx="6410585" cy="1264334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/>
          <a:lstStyle/>
          <a:p>
            <a:pPr algn="ctr">
              <a:defRPr/>
            </a:pPr>
            <a:r>
              <a:rPr lang="en-US" altLang="zh-CN" sz="1600" i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Cart Processor</a:t>
            </a:r>
            <a:endParaRPr lang="zh-CN" altLang="en-US" sz="1600" i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43641" y="5024549"/>
            <a:ext cx="1266790" cy="140756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营销域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+GetByKey()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————————</a:t>
            </a:r>
          </a:p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+GetRuleByUser()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cxnSp>
        <p:nvCxnSpPr>
          <p:cNvPr id="25" name="直接箭头连接符 24"/>
          <p:cNvCxnSpPr>
            <a:cxnSpLocks/>
            <a:stCxn id="19" idx="3"/>
            <a:endCxn id="18" idx="3"/>
          </p:cNvCxnSpPr>
          <p:nvPr/>
        </p:nvCxnSpPr>
        <p:spPr>
          <a:xfrm flipH="1" flipV="1">
            <a:off x="5728331" y="2236546"/>
            <a:ext cx="1446342" cy="1414663"/>
          </a:xfrm>
          <a:prstGeom prst="bentConnector3">
            <a:avLst>
              <a:gd name="adj1" fmla="val -31394"/>
            </a:avLst>
          </a:prstGeom>
          <a:ln w="25400"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文本框 16"/>
          <p:cNvSpPr txBox="1">
            <a:spLocks noChangeArrowheads="1"/>
          </p:cNvSpPr>
          <p:nvPr/>
        </p:nvSpPr>
        <p:spPr bwMode="auto">
          <a:xfrm>
            <a:off x="7146252" y="3641246"/>
            <a:ext cx="18004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判定主流程执行失败</a:t>
            </a:r>
          </a:p>
        </p:txBody>
      </p:sp>
      <p:cxnSp>
        <p:nvCxnSpPr>
          <p:cNvPr id="46" name="直接箭头连接符 45"/>
          <p:cNvCxnSpPr>
            <a:cxnSpLocks/>
            <a:stCxn id="67" idx="2"/>
            <a:endCxn id="138" idx="0"/>
          </p:cNvCxnSpPr>
          <p:nvPr/>
        </p:nvCxnSpPr>
        <p:spPr>
          <a:xfrm flipH="1">
            <a:off x="5096976" y="4175225"/>
            <a:ext cx="304952" cy="849324"/>
          </a:xfrm>
          <a:prstGeom prst="straightConnector1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cxnSpLocks/>
            <a:stCxn id="70" idx="2"/>
          </p:cNvCxnSpPr>
          <p:nvPr/>
        </p:nvCxnSpPr>
        <p:spPr>
          <a:xfrm>
            <a:off x="6473115" y="4164078"/>
            <a:ext cx="98177" cy="847921"/>
          </a:xfrm>
          <a:prstGeom prst="straightConnector1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cxnSpLocks/>
            <a:stCxn id="62" idx="2"/>
          </p:cNvCxnSpPr>
          <p:nvPr/>
        </p:nvCxnSpPr>
        <p:spPr>
          <a:xfrm flipH="1">
            <a:off x="3391257" y="4164078"/>
            <a:ext cx="939484" cy="853463"/>
          </a:xfrm>
          <a:prstGeom prst="straightConnector1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cxnSpLocks/>
            <a:endCxn id="18" idx="0"/>
          </p:cNvCxnSpPr>
          <p:nvPr/>
        </p:nvCxnSpPr>
        <p:spPr>
          <a:xfrm>
            <a:off x="3969381" y="1527536"/>
            <a:ext cx="0" cy="404091"/>
          </a:xfrm>
          <a:prstGeom prst="straightConnector1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cxnSpLocks/>
            <a:stCxn id="18" idx="2"/>
            <a:endCxn id="19" idx="0"/>
          </p:cNvCxnSpPr>
          <p:nvPr/>
        </p:nvCxnSpPr>
        <p:spPr>
          <a:xfrm>
            <a:off x="3969381" y="2541464"/>
            <a:ext cx="0" cy="477578"/>
          </a:xfrm>
          <a:prstGeom prst="straightConnector1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871002" y="3328977"/>
            <a:ext cx="2205186" cy="872464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Loader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（数据准备）</a:t>
            </a:r>
          </a:p>
        </p:txBody>
      </p:sp>
      <p:sp>
        <p:nvSpPr>
          <p:cNvPr id="51" name="矩形 50"/>
          <p:cNvSpPr/>
          <p:nvPr/>
        </p:nvSpPr>
        <p:spPr>
          <a:xfrm>
            <a:off x="3743395" y="3328977"/>
            <a:ext cx="3319221" cy="872464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Saga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（事务性处理）</a:t>
            </a:r>
          </a:p>
        </p:txBody>
      </p:sp>
      <p:cxnSp>
        <p:nvCxnSpPr>
          <p:cNvPr id="53" name="直接箭头连接符 52"/>
          <p:cNvCxnSpPr>
            <a:cxnSpLocks/>
            <a:stCxn id="49" idx="3"/>
            <a:endCxn id="51" idx="1"/>
          </p:cNvCxnSpPr>
          <p:nvPr/>
        </p:nvCxnSpPr>
        <p:spPr>
          <a:xfrm>
            <a:off x="3076188" y="3765209"/>
            <a:ext cx="66720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3836965" y="3633993"/>
            <a:ext cx="987551" cy="530085"/>
            <a:chOff x="2130994" y="5228556"/>
            <a:chExt cx="987551" cy="530085"/>
          </a:xfrm>
        </p:grpSpPr>
        <p:sp>
          <p:nvSpPr>
            <p:cNvPr id="59" name="矩形 58"/>
            <p:cNvSpPr/>
            <p:nvPr/>
          </p:nvSpPr>
          <p:spPr>
            <a:xfrm>
              <a:off x="2130994" y="5228556"/>
              <a:ext cx="987551" cy="5280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增加会员积分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2130994" y="5498926"/>
              <a:ext cx="987551" cy="259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908152" y="3645140"/>
            <a:ext cx="987551" cy="530085"/>
            <a:chOff x="2130994" y="5228556"/>
            <a:chExt cx="987551" cy="530085"/>
          </a:xfrm>
        </p:grpSpPr>
        <p:sp>
          <p:nvSpPr>
            <p:cNvPr id="66" name="矩形 65"/>
            <p:cNvSpPr/>
            <p:nvPr/>
          </p:nvSpPr>
          <p:spPr>
            <a:xfrm>
              <a:off x="2130994" y="5228556"/>
              <a:ext cx="987551" cy="5280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加购物袋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2130994" y="5498926"/>
              <a:ext cx="987551" cy="259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en-US" altLang="zh-CN" sz="1200" b="1" i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1200" b="1" i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979339" y="3633993"/>
            <a:ext cx="987551" cy="530085"/>
            <a:chOff x="2130994" y="5228556"/>
            <a:chExt cx="987551" cy="530085"/>
          </a:xfrm>
        </p:grpSpPr>
        <p:sp>
          <p:nvSpPr>
            <p:cNvPr id="69" name="矩形 68"/>
            <p:cNvSpPr/>
            <p:nvPr/>
          </p:nvSpPr>
          <p:spPr>
            <a:xfrm>
              <a:off x="2130994" y="5228556"/>
              <a:ext cx="987551" cy="5280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扣库存</a:t>
              </a:r>
            </a:p>
            <a:p>
              <a:pPr algn="ctr"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2130994" y="5498926"/>
              <a:ext cx="987551" cy="259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943641" y="3644111"/>
            <a:ext cx="987551" cy="514498"/>
            <a:chOff x="2130994" y="5228556"/>
            <a:chExt cx="987551" cy="530085"/>
          </a:xfrm>
        </p:grpSpPr>
        <p:sp>
          <p:nvSpPr>
            <p:cNvPr id="91" name="矩形 90"/>
            <p:cNvSpPr/>
            <p:nvPr/>
          </p:nvSpPr>
          <p:spPr>
            <a:xfrm>
              <a:off x="2130994" y="5228556"/>
              <a:ext cx="987551" cy="5280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获取会员级别</a:t>
              </a:r>
            </a:p>
          </p:txBody>
        </p:sp>
        <p:sp>
          <p:nvSpPr>
            <p:cNvPr id="92" name="矩形 91"/>
            <p:cNvSpPr/>
            <p:nvPr/>
          </p:nvSpPr>
          <p:spPr>
            <a:xfrm>
              <a:off x="2130994" y="5498926"/>
              <a:ext cx="987551" cy="259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Level 3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2014827" y="3644111"/>
            <a:ext cx="987551" cy="530085"/>
            <a:chOff x="2130994" y="5228556"/>
            <a:chExt cx="987551" cy="530085"/>
          </a:xfrm>
        </p:grpSpPr>
        <p:sp>
          <p:nvSpPr>
            <p:cNvPr id="95" name="矩形 94"/>
            <p:cNvSpPr/>
            <p:nvPr/>
          </p:nvSpPr>
          <p:spPr>
            <a:xfrm>
              <a:off x="2130994" y="5228556"/>
              <a:ext cx="987551" cy="5280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获取营销决策</a:t>
              </a:r>
            </a:p>
          </p:txBody>
        </p:sp>
        <p:sp>
          <p:nvSpPr>
            <p:cNvPr id="96" name="矩形 95"/>
            <p:cNvSpPr/>
            <p:nvPr/>
          </p:nvSpPr>
          <p:spPr>
            <a:xfrm>
              <a:off x="2130994" y="5498926"/>
              <a:ext cx="987551" cy="259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Ture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101" name="直接箭头连接符 100"/>
          <p:cNvCxnSpPr>
            <a:cxnSpLocks/>
          </p:cNvCxnSpPr>
          <p:nvPr/>
        </p:nvCxnSpPr>
        <p:spPr>
          <a:xfrm>
            <a:off x="236624" y="4684325"/>
            <a:ext cx="8788379" cy="0"/>
          </a:xfrm>
          <a:prstGeom prst="straightConnector1">
            <a:avLst/>
          </a:prstGeom>
          <a:ln w="25400">
            <a:solidFill>
              <a:schemeClr val="accent5"/>
            </a:solidFill>
            <a:prstDash val="lgDash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cxnSpLocks/>
            <a:stCxn id="92" idx="2"/>
          </p:cNvCxnSpPr>
          <p:nvPr/>
        </p:nvCxnSpPr>
        <p:spPr>
          <a:xfrm>
            <a:off x="1437417" y="4158609"/>
            <a:ext cx="1953840" cy="858932"/>
          </a:xfrm>
          <a:prstGeom prst="straightConnector1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>
            <a:cxnSpLocks/>
            <a:stCxn id="96" idx="2"/>
            <a:endCxn id="23" idx="0"/>
          </p:cNvCxnSpPr>
          <p:nvPr/>
        </p:nvCxnSpPr>
        <p:spPr>
          <a:xfrm flipH="1">
            <a:off x="1577036" y="4174196"/>
            <a:ext cx="931567" cy="850353"/>
          </a:xfrm>
          <a:prstGeom prst="straightConnector1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5" name="矩形 124"/>
          <p:cNvSpPr/>
          <p:nvPr/>
        </p:nvSpPr>
        <p:spPr>
          <a:xfrm>
            <a:off x="-108875" y="5430164"/>
            <a:ext cx="1116865" cy="375718"/>
          </a:xfrm>
          <a:prstGeom prst="rect">
            <a:avLst/>
          </a:prstGeom>
          <a:noFill/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eaVert" wrap="none" lIns="90000" tIns="46800" rIns="90000" bIns="4680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领域原子服务</a:t>
            </a:r>
          </a:p>
        </p:txBody>
      </p:sp>
      <p:sp>
        <p:nvSpPr>
          <p:cNvPr id="126" name="矩形 125"/>
          <p:cNvSpPr/>
          <p:nvPr/>
        </p:nvSpPr>
        <p:spPr>
          <a:xfrm>
            <a:off x="-112378" y="3614452"/>
            <a:ext cx="1116865" cy="375718"/>
          </a:xfrm>
          <a:prstGeom prst="rect">
            <a:avLst/>
          </a:prstGeom>
          <a:noFill/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eaVert" wrap="none" lIns="90000" tIns="46800" rIns="90000" bIns="4680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业务编排服务</a:t>
            </a:r>
          </a:p>
        </p:txBody>
      </p:sp>
      <p:sp>
        <p:nvSpPr>
          <p:cNvPr id="133" name="文本框 16"/>
          <p:cNvSpPr txBox="1">
            <a:spLocks noChangeArrowheads="1"/>
          </p:cNvSpPr>
          <p:nvPr/>
        </p:nvSpPr>
        <p:spPr bwMode="auto">
          <a:xfrm rot="1382787">
            <a:off x="2496897" y="4553520"/>
            <a:ext cx="83067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GetByKey</a:t>
            </a:r>
            <a:endParaRPr lang="zh-CN" altLang="en-US" sz="1100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4" name="文本框 16"/>
          <p:cNvSpPr txBox="1">
            <a:spLocks noChangeArrowheads="1"/>
          </p:cNvSpPr>
          <p:nvPr/>
        </p:nvSpPr>
        <p:spPr bwMode="auto">
          <a:xfrm rot="19058381">
            <a:off x="1271961" y="4601665"/>
            <a:ext cx="83067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GetByKey</a:t>
            </a:r>
            <a:endParaRPr lang="zh-CN" altLang="en-US" sz="1100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2719262" y="5017541"/>
            <a:ext cx="1266790" cy="140756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会员域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+GetByKey()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————————</a:t>
            </a:r>
          </a:p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+AddScore()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38" name="矩形 137"/>
          <p:cNvSpPr/>
          <p:nvPr/>
        </p:nvSpPr>
        <p:spPr>
          <a:xfrm>
            <a:off x="4375612" y="5024549"/>
            <a:ext cx="1442727" cy="140756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购物袋域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+GetByKey()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——————————</a:t>
            </a:r>
          </a:p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+AddCartGoods()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42" name="矩形 141"/>
          <p:cNvSpPr/>
          <p:nvPr/>
        </p:nvSpPr>
        <p:spPr>
          <a:xfrm>
            <a:off x="6165763" y="5011999"/>
            <a:ext cx="1266790" cy="140756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商品域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+GetByKey()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————————</a:t>
            </a:r>
          </a:p>
          <a:p>
            <a:pPr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+DeductSKU ()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54" name="文本框 16"/>
          <p:cNvSpPr txBox="1">
            <a:spLocks noChangeArrowheads="1"/>
          </p:cNvSpPr>
          <p:nvPr/>
        </p:nvSpPr>
        <p:spPr bwMode="auto">
          <a:xfrm>
            <a:off x="5811770" y="1980564"/>
            <a:ext cx="14734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epoll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模式返回响应</a:t>
            </a:r>
          </a:p>
        </p:txBody>
      </p:sp>
      <p:cxnSp>
        <p:nvCxnSpPr>
          <p:cNvPr id="55" name="直接箭头连接符 54"/>
          <p:cNvCxnSpPr>
            <a:cxnSpLocks/>
          </p:cNvCxnSpPr>
          <p:nvPr/>
        </p:nvCxnSpPr>
        <p:spPr>
          <a:xfrm>
            <a:off x="236623" y="2807795"/>
            <a:ext cx="8757065" cy="16824"/>
          </a:xfrm>
          <a:prstGeom prst="straightConnector1">
            <a:avLst/>
          </a:prstGeom>
          <a:ln w="25400">
            <a:solidFill>
              <a:schemeClr val="accent5"/>
            </a:solidFill>
            <a:prstDash val="lgDash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-112378" y="2015370"/>
            <a:ext cx="1116865" cy="375718"/>
          </a:xfrm>
          <a:prstGeom prst="rect">
            <a:avLst/>
          </a:prstGeom>
          <a:noFill/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eaVert" wrap="none" lIns="90000" tIns="46800" rIns="90000" bIns="46800"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0" name="直接箭头连接符 24"/>
          <p:cNvCxnSpPr>
            <a:cxnSpLocks/>
            <a:stCxn id="19" idx="3"/>
            <a:endCxn id="52" idx="3"/>
          </p:cNvCxnSpPr>
          <p:nvPr/>
        </p:nvCxnSpPr>
        <p:spPr>
          <a:xfrm flipV="1">
            <a:off x="7174673" y="1378860"/>
            <a:ext cx="1608214" cy="2272349"/>
          </a:xfrm>
          <a:prstGeom prst="bentConnector3">
            <a:avLst>
              <a:gd name="adj1" fmla="val 114215"/>
            </a:avLst>
          </a:prstGeom>
          <a:ln w="25400"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4992646" y="1073941"/>
            <a:ext cx="3790241" cy="60983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zh-CN" sz="14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Cart.Msg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 FailedToAddCartGoods.1.2.3</a:t>
            </a:r>
          </a:p>
        </p:txBody>
      </p:sp>
    </p:spTree>
    <p:extLst>
      <p:ext uri="{BB962C8B-B14F-4D97-AF65-F5344CB8AC3E}">
        <p14:creationId xmlns:p14="http://schemas.microsoft.com/office/powerpoint/2010/main" val="4060349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微服务的协奏曲：乾坤</a:t>
            </a:r>
          </a:p>
        </p:txBody>
      </p:sp>
      <p:pic>
        <p:nvPicPr>
          <p:cNvPr id="10" name="图形 9" descr="群组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3593" y="769447"/>
            <a:ext cx="914400" cy="914400"/>
          </a:xfrm>
          <a:prstGeom prst="rect">
            <a:avLst/>
          </a:prstGeom>
        </p:spPr>
      </p:pic>
      <p:cxnSp>
        <p:nvCxnSpPr>
          <p:cNvPr id="11" name="直接箭头连接符 10"/>
          <p:cNvCxnSpPr>
            <a:cxnSpLocks/>
            <a:stCxn id="185" idx="1"/>
            <a:endCxn id="359" idx="0"/>
          </p:cNvCxnSpPr>
          <p:nvPr/>
        </p:nvCxnSpPr>
        <p:spPr>
          <a:xfrm rot="10800000" flipV="1">
            <a:off x="948678" y="2381670"/>
            <a:ext cx="1895983" cy="692852"/>
          </a:xfrm>
          <a:prstGeom prst="bentConnector2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292479" y="4098711"/>
            <a:ext cx="1172048" cy="1340165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en-US" altLang="zh-CN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域原子服务集群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4397577" y="4413682"/>
            <a:ext cx="435635" cy="378863"/>
            <a:chOff x="313392" y="3604602"/>
            <a:chExt cx="620724" cy="540631"/>
          </a:xfrm>
        </p:grpSpPr>
        <p:sp>
          <p:nvSpPr>
            <p:cNvPr id="35" name="六边形 34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6" name="图形 35" descr="步行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4932107" y="4407833"/>
            <a:ext cx="435635" cy="378863"/>
            <a:chOff x="313392" y="3604602"/>
            <a:chExt cx="620724" cy="540631"/>
          </a:xfrm>
        </p:grpSpPr>
        <p:sp>
          <p:nvSpPr>
            <p:cNvPr id="38" name="六边形 37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9" name="图形 38" descr="步行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>
            <a:off x="4397577" y="4887735"/>
            <a:ext cx="435635" cy="378863"/>
            <a:chOff x="313392" y="3604602"/>
            <a:chExt cx="620724" cy="540631"/>
          </a:xfrm>
        </p:grpSpPr>
        <p:sp>
          <p:nvSpPr>
            <p:cNvPr id="41" name="六边形 40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2" name="图形 41" descr="步行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4932107" y="4881574"/>
            <a:ext cx="435635" cy="378863"/>
            <a:chOff x="313392" y="3604602"/>
            <a:chExt cx="620724" cy="540631"/>
          </a:xfrm>
        </p:grpSpPr>
        <p:sp>
          <p:nvSpPr>
            <p:cNvPr id="44" name="六边形 43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5" name="图形 44" descr="步行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grpSp>
        <p:nvGrpSpPr>
          <p:cNvPr id="46" name="组合 45"/>
          <p:cNvGrpSpPr/>
          <p:nvPr/>
        </p:nvGrpSpPr>
        <p:grpSpPr>
          <a:xfrm>
            <a:off x="4655916" y="4641862"/>
            <a:ext cx="435635" cy="378863"/>
            <a:chOff x="313392" y="3604602"/>
            <a:chExt cx="620724" cy="540631"/>
          </a:xfrm>
        </p:grpSpPr>
        <p:sp>
          <p:nvSpPr>
            <p:cNvPr id="47" name="六边形 46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8" name="图形 47" descr="步行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sp>
        <p:nvSpPr>
          <p:cNvPr id="70" name="矩形 69"/>
          <p:cNvSpPr/>
          <p:nvPr/>
        </p:nvSpPr>
        <p:spPr>
          <a:xfrm>
            <a:off x="210423" y="4694382"/>
            <a:ext cx="1476507" cy="1520082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查询读模型</a:t>
            </a:r>
          </a:p>
        </p:txBody>
      </p:sp>
      <p:sp>
        <p:nvSpPr>
          <p:cNvPr id="87" name="矩形 86"/>
          <p:cNvSpPr/>
          <p:nvPr/>
        </p:nvSpPr>
        <p:spPr>
          <a:xfrm>
            <a:off x="2837168" y="4099349"/>
            <a:ext cx="1172048" cy="1340165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t"/>
          <a:lstStyle/>
          <a:p>
            <a:pPr algn="ctr">
              <a:defRPr/>
            </a:pPr>
            <a:r>
              <a:rPr lang="en-US" altLang="zh-CN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域原子服务集群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2942266" y="4414320"/>
            <a:ext cx="435635" cy="378863"/>
            <a:chOff x="313392" y="3604602"/>
            <a:chExt cx="620724" cy="540631"/>
          </a:xfrm>
        </p:grpSpPr>
        <p:sp>
          <p:nvSpPr>
            <p:cNvPr id="89" name="六边形 88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90" name="图形 89" descr="购物车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grpSp>
        <p:nvGrpSpPr>
          <p:cNvPr id="91" name="组合 90"/>
          <p:cNvGrpSpPr/>
          <p:nvPr/>
        </p:nvGrpSpPr>
        <p:grpSpPr>
          <a:xfrm>
            <a:off x="3476796" y="4408471"/>
            <a:ext cx="435635" cy="378863"/>
            <a:chOff x="313392" y="3604602"/>
            <a:chExt cx="620724" cy="540631"/>
          </a:xfrm>
        </p:grpSpPr>
        <p:sp>
          <p:nvSpPr>
            <p:cNvPr id="92" name="六边形 91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93" name="图形 92" descr="购物车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grpSp>
        <p:nvGrpSpPr>
          <p:cNvPr id="94" name="组合 93"/>
          <p:cNvGrpSpPr/>
          <p:nvPr/>
        </p:nvGrpSpPr>
        <p:grpSpPr>
          <a:xfrm>
            <a:off x="2942266" y="4888373"/>
            <a:ext cx="435635" cy="378863"/>
            <a:chOff x="313392" y="3604602"/>
            <a:chExt cx="620724" cy="540631"/>
          </a:xfrm>
        </p:grpSpPr>
        <p:sp>
          <p:nvSpPr>
            <p:cNvPr id="95" name="六边形 94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96" name="图形 95" descr="购物车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grpSp>
        <p:nvGrpSpPr>
          <p:cNvPr id="97" name="组合 96"/>
          <p:cNvGrpSpPr/>
          <p:nvPr/>
        </p:nvGrpSpPr>
        <p:grpSpPr>
          <a:xfrm>
            <a:off x="3476796" y="4882212"/>
            <a:ext cx="435635" cy="378863"/>
            <a:chOff x="313392" y="3604602"/>
            <a:chExt cx="620724" cy="540631"/>
          </a:xfrm>
        </p:grpSpPr>
        <p:sp>
          <p:nvSpPr>
            <p:cNvPr id="98" name="六边形 97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99" name="图形 98" descr="购物车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grpSp>
        <p:nvGrpSpPr>
          <p:cNvPr id="100" name="组合 99"/>
          <p:cNvGrpSpPr/>
          <p:nvPr/>
        </p:nvGrpSpPr>
        <p:grpSpPr>
          <a:xfrm>
            <a:off x="3200605" y="4642500"/>
            <a:ext cx="435635" cy="378863"/>
            <a:chOff x="313392" y="3604602"/>
            <a:chExt cx="620724" cy="540631"/>
          </a:xfrm>
        </p:grpSpPr>
        <p:sp>
          <p:nvSpPr>
            <p:cNvPr id="101" name="六边形 100"/>
            <p:cNvSpPr/>
            <p:nvPr/>
          </p:nvSpPr>
          <p:spPr>
            <a:xfrm>
              <a:off x="313392" y="3604602"/>
              <a:ext cx="620724" cy="540631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2" name="图形 101" descr="购物车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6786" y="3673798"/>
              <a:ext cx="413935" cy="414549"/>
            </a:xfrm>
            <a:prstGeom prst="rect">
              <a:avLst/>
            </a:prstGeom>
          </p:spPr>
        </p:pic>
      </p:grpSp>
      <p:pic>
        <p:nvPicPr>
          <p:cNvPr id="106" name="图形 105" descr="数据库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460" y="5195071"/>
            <a:ext cx="839124" cy="243870"/>
          </a:xfrm>
          <a:prstGeom prst="rect">
            <a:avLst/>
          </a:prstGeom>
        </p:spPr>
      </p:pic>
      <p:sp>
        <p:nvSpPr>
          <p:cNvPr id="107" name="文本框 106"/>
          <p:cNvSpPr txBox="1"/>
          <p:nvPr/>
        </p:nvSpPr>
        <p:spPr>
          <a:xfrm>
            <a:off x="657951" y="5182646"/>
            <a:ext cx="908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Redis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集群</a:t>
            </a:r>
          </a:p>
        </p:txBody>
      </p:sp>
      <p:pic>
        <p:nvPicPr>
          <p:cNvPr id="108" name="图形 107" descr="数据库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460" y="5540328"/>
            <a:ext cx="839124" cy="243870"/>
          </a:xfrm>
          <a:prstGeom prst="rect">
            <a:avLst/>
          </a:prstGeom>
        </p:spPr>
      </p:pic>
      <p:sp>
        <p:nvSpPr>
          <p:cNvPr id="109" name="文本框 108"/>
          <p:cNvSpPr txBox="1"/>
          <p:nvPr/>
        </p:nvSpPr>
        <p:spPr>
          <a:xfrm>
            <a:off x="699918" y="5527903"/>
            <a:ext cx="824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Solr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集群</a:t>
            </a:r>
          </a:p>
        </p:txBody>
      </p:sp>
      <p:pic>
        <p:nvPicPr>
          <p:cNvPr id="110" name="图形 109" descr="数据库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460" y="5880936"/>
            <a:ext cx="839124" cy="243870"/>
          </a:xfrm>
          <a:prstGeom prst="rect">
            <a:avLst/>
          </a:prstGeom>
        </p:spPr>
      </p:pic>
      <p:sp>
        <p:nvSpPr>
          <p:cNvPr id="111" name="文本框 110"/>
          <p:cNvSpPr txBox="1"/>
          <p:nvPr/>
        </p:nvSpPr>
        <p:spPr>
          <a:xfrm>
            <a:off x="657951" y="5864881"/>
            <a:ext cx="1028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MySQL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集群</a:t>
            </a:r>
          </a:p>
        </p:txBody>
      </p:sp>
      <p:cxnSp>
        <p:nvCxnSpPr>
          <p:cNvPr id="119" name="直接连接符 118"/>
          <p:cNvCxnSpPr>
            <a:cxnSpLocks/>
            <a:stCxn id="359" idx="2"/>
            <a:endCxn id="70" idx="0"/>
          </p:cNvCxnSpPr>
          <p:nvPr/>
        </p:nvCxnSpPr>
        <p:spPr>
          <a:xfrm>
            <a:off x="948677" y="3411550"/>
            <a:ext cx="0" cy="1282832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cxnSpLocks/>
          </p:cNvCxnSpPr>
          <p:nvPr/>
        </p:nvCxnSpPr>
        <p:spPr>
          <a:xfrm>
            <a:off x="2619143" y="1968316"/>
            <a:ext cx="0" cy="462128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连接符: 肘形 122"/>
          <p:cNvCxnSpPr>
            <a:cxnSpLocks/>
            <a:stCxn id="87" idx="2"/>
            <a:endCxn id="236" idx="3"/>
          </p:cNvCxnSpPr>
          <p:nvPr/>
        </p:nvCxnSpPr>
        <p:spPr>
          <a:xfrm rot="5400000">
            <a:off x="2489344" y="5525572"/>
            <a:ext cx="1019907" cy="847790"/>
          </a:xfrm>
          <a:prstGeom prst="bentConnector2">
            <a:avLst/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本框 123"/>
          <p:cNvSpPr txBox="1"/>
          <p:nvPr/>
        </p:nvSpPr>
        <p:spPr>
          <a:xfrm>
            <a:off x="928394" y="2055152"/>
            <a:ext cx="1457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Query</a:t>
            </a:r>
            <a:r>
              <a:rPr lang="zh-CN" altLang="en-US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查询请求</a:t>
            </a:r>
            <a:endParaRPr lang="zh-CN" altLang="en-US" sz="12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57" name="连接符: 肘形 156"/>
          <p:cNvCxnSpPr>
            <a:cxnSpLocks/>
            <a:stCxn id="236" idx="0"/>
            <a:endCxn id="111" idx="3"/>
          </p:cNvCxnSpPr>
          <p:nvPr/>
        </p:nvCxnSpPr>
        <p:spPr>
          <a:xfrm rot="16200000" flipV="1">
            <a:off x="1597583" y="6092729"/>
            <a:ext cx="335491" cy="156796"/>
          </a:xfrm>
          <a:prstGeom prst="bentConnector2">
            <a:avLst/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连接符: 肘形 159"/>
          <p:cNvCxnSpPr>
            <a:cxnSpLocks/>
            <a:stCxn id="236" idx="0"/>
            <a:endCxn id="109" idx="3"/>
          </p:cNvCxnSpPr>
          <p:nvPr/>
        </p:nvCxnSpPr>
        <p:spPr>
          <a:xfrm rot="16200000" flipV="1">
            <a:off x="1347721" y="5842866"/>
            <a:ext cx="672469" cy="319543"/>
          </a:xfrm>
          <a:prstGeom prst="bentConnector2">
            <a:avLst/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连接符: 肘形 162"/>
          <p:cNvCxnSpPr>
            <a:cxnSpLocks/>
            <a:stCxn id="236" idx="0"/>
            <a:endCxn id="107" idx="3"/>
          </p:cNvCxnSpPr>
          <p:nvPr/>
        </p:nvCxnSpPr>
        <p:spPr>
          <a:xfrm rot="16200000" flipV="1">
            <a:off x="1196074" y="5691220"/>
            <a:ext cx="1017726" cy="277578"/>
          </a:xfrm>
          <a:prstGeom prst="bentConnector2">
            <a:avLst/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图形 173" descr="数据库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60665" y="6377771"/>
            <a:ext cx="839124" cy="243870"/>
          </a:xfrm>
          <a:prstGeom prst="rect">
            <a:avLst/>
          </a:prstGeom>
        </p:spPr>
      </p:pic>
      <p:sp>
        <p:nvSpPr>
          <p:cNvPr id="175" name="矩形: 圆角 174"/>
          <p:cNvSpPr/>
          <p:nvPr/>
        </p:nvSpPr>
        <p:spPr>
          <a:xfrm>
            <a:off x="3549360" y="5984848"/>
            <a:ext cx="2094738" cy="2331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DB Processor</a:t>
            </a:r>
            <a:r>
              <a:rPr lang="zh-CN" altLang="en-US" sz="1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</a:t>
            </a:r>
            <a:r>
              <a:rPr lang="en-US" altLang="zh-CN" sz="1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 Commit)</a:t>
            </a:r>
            <a:endParaRPr lang="zh-CN" altLang="en-US" sz="1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6" name="图形 175" descr="数据库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76889" y="6379255"/>
            <a:ext cx="839124" cy="243870"/>
          </a:xfrm>
          <a:prstGeom prst="rect">
            <a:avLst/>
          </a:prstGeom>
        </p:spPr>
      </p:pic>
      <p:pic>
        <p:nvPicPr>
          <p:cNvPr id="177" name="图形 176" descr="数据库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5087" y="6377771"/>
            <a:ext cx="839124" cy="243870"/>
          </a:xfrm>
          <a:prstGeom prst="rect">
            <a:avLst/>
          </a:prstGeom>
        </p:spPr>
      </p:pic>
      <p:cxnSp>
        <p:nvCxnSpPr>
          <p:cNvPr id="178" name="连接符: 肘形 177"/>
          <p:cNvCxnSpPr>
            <a:cxnSpLocks/>
            <a:stCxn id="87" idx="2"/>
            <a:endCxn id="175" idx="0"/>
          </p:cNvCxnSpPr>
          <p:nvPr/>
        </p:nvCxnSpPr>
        <p:spPr>
          <a:xfrm rot="16200000" flipH="1">
            <a:off x="3737293" y="5125412"/>
            <a:ext cx="545334" cy="1173537"/>
          </a:xfrm>
          <a:prstGeom prst="bentConnector3">
            <a:avLst>
              <a:gd name="adj1" fmla="val 50000"/>
            </a:avLst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连接符: 肘形 181"/>
          <p:cNvCxnSpPr>
            <a:cxnSpLocks/>
            <a:stCxn id="33" idx="2"/>
            <a:endCxn id="175" idx="0"/>
          </p:cNvCxnSpPr>
          <p:nvPr/>
        </p:nvCxnSpPr>
        <p:spPr>
          <a:xfrm rot="5400000">
            <a:off x="4464630" y="5570975"/>
            <a:ext cx="545972" cy="281774"/>
          </a:xfrm>
          <a:prstGeom prst="bentConnector3">
            <a:avLst>
              <a:gd name="adj1" fmla="val 50000"/>
            </a:avLst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矩形 184"/>
          <p:cNvSpPr/>
          <p:nvPr/>
        </p:nvSpPr>
        <p:spPr>
          <a:xfrm>
            <a:off x="2844660" y="2224781"/>
            <a:ext cx="2348371" cy="313778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服务开放平台</a:t>
            </a:r>
          </a:p>
        </p:txBody>
      </p:sp>
      <p:sp>
        <p:nvSpPr>
          <p:cNvPr id="186" name="矩形 185"/>
          <p:cNvSpPr/>
          <p:nvPr/>
        </p:nvSpPr>
        <p:spPr>
          <a:xfrm>
            <a:off x="2844660" y="1644119"/>
            <a:ext cx="2348371" cy="298413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Proxy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集群</a:t>
            </a:r>
          </a:p>
        </p:txBody>
      </p:sp>
      <p:grpSp>
        <p:nvGrpSpPr>
          <p:cNvPr id="195" name="组合 194"/>
          <p:cNvGrpSpPr/>
          <p:nvPr/>
        </p:nvGrpSpPr>
        <p:grpSpPr>
          <a:xfrm>
            <a:off x="2842539" y="3019671"/>
            <a:ext cx="2955466" cy="597928"/>
            <a:chOff x="3320015" y="2566572"/>
            <a:chExt cx="2955466" cy="597928"/>
          </a:xfrm>
        </p:grpSpPr>
        <p:sp>
          <p:nvSpPr>
            <p:cNvPr id="192" name="矩形 191"/>
            <p:cNvSpPr/>
            <p:nvPr/>
          </p:nvSpPr>
          <p:spPr>
            <a:xfrm>
              <a:off x="3320015" y="2566572"/>
              <a:ext cx="2955466" cy="59792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2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业务流程编排服务 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Processor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3" name="矩形 192"/>
            <p:cNvSpPr/>
            <p:nvPr/>
          </p:nvSpPr>
          <p:spPr>
            <a:xfrm>
              <a:off x="3398206" y="2839699"/>
              <a:ext cx="1001712" cy="273050"/>
            </a:xfrm>
            <a:prstGeom prst="rect">
              <a:avLst/>
            </a:prstGeom>
            <a:solidFill>
              <a:schemeClr val="bg2">
                <a:alpha val="82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ctr"/>
            <a:lstStyle/>
            <a:p>
              <a:pPr algn="ctr">
                <a:defRPr/>
              </a:pPr>
              <a:r>
                <a:rPr lang="en-US" altLang="zh-CN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Loader</a:t>
              </a:r>
              <a:endParaRPr lang="zh-CN" altLang="en-US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4" name="矩形 193"/>
            <p:cNvSpPr/>
            <p:nvPr/>
          </p:nvSpPr>
          <p:spPr>
            <a:xfrm>
              <a:off x="5201205" y="2839699"/>
              <a:ext cx="1001712" cy="273050"/>
            </a:xfrm>
            <a:prstGeom prst="rect">
              <a:avLst/>
            </a:prstGeom>
            <a:solidFill>
              <a:schemeClr val="bg2">
                <a:alpha val="82000"/>
              </a:schemeClr>
            </a:solidFill>
            <a:ln>
              <a:noFill/>
              <a:headEnd type="arrow" w="med" len="med"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000" tIns="46800" rIns="90000" bIns="46800" anchor="ctr"/>
            <a:lstStyle/>
            <a:p>
              <a:pPr algn="ctr">
                <a:defRPr/>
              </a:pPr>
              <a:r>
                <a:rPr lang="en-US" altLang="zh-CN" sz="11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Saga</a:t>
              </a:r>
              <a:endParaRPr lang="zh-CN" altLang="en-US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9" name="矩形: 圆角 198"/>
          <p:cNvSpPr/>
          <p:nvPr/>
        </p:nvSpPr>
        <p:spPr>
          <a:xfrm>
            <a:off x="6215989" y="5438763"/>
            <a:ext cx="2205087" cy="92950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实时事件监控中心</a:t>
            </a:r>
          </a:p>
        </p:txBody>
      </p:sp>
      <p:cxnSp>
        <p:nvCxnSpPr>
          <p:cNvPr id="200" name="连接符: 肘形 199"/>
          <p:cNvCxnSpPr>
            <a:cxnSpLocks/>
            <a:stCxn id="33" idx="2"/>
            <a:endCxn id="199" idx="1"/>
          </p:cNvCxnSpPr>
          <p:nvPr/>
        </p:nvCxnSpPr>
        <p:spPr>
          <a:xfrm rot="16200000" flipH="1">
            <a:off x="5314926" y="5002453"/>
            <a:ext cx="464640" cy="1337486"/>
          </a:xfrm>
          <a:prstGeom prst="bentConnector2">
            <a:avLst/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矩形 213"/>
          <p:cNvSpPr/>
          <p:nvPr/>
        </p:nvSpPr>
        <p:spPr>
          <a:xfrm>
            <a:off x="6363854" y="5723805"/>
            <a:ext cx="1948591" cy="176072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业务活动监控</a:t>
            </a:r>
          </a:p>
        </p:txBody>
      </p:sp>
      <p:sp>
        <p:nvSpPr>
          <p:cNvPr id="215" name="矩形 214"/>
          <p:cNvSpPr/>
          <p:nvPr/>
        </p:nvSpPr>
        <p:spPr>
          <a:xfrm>
            <a:off x="6363854" y="5929636"/>
            <a:ext cx="1948591" cy="176072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应用与服务监控</a:t>
            </a:r>
          </a:p>
        </p:txBody>
      </p:sp>
      <p:sp>
        <p:nvSpPr>
          <p:cNvPr id="216" name="矩形 215"/>
          <p:cNvSpPr/>
          <p:nvPr/>
        </p:nvSpPr>
        <p:spPr>
          <a:xfrm>
            <a:off x="6363854" y="6141455"/>
            <a:ext cx="1948591" cy="176072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基础设施监控</a:t>
            </a:r>
          </a:p>
        </p:txBody>
      </p:sp>
      <p:grpSp>
        <p:nvGrpSpPr>
          <p:cNvPr id="217" name="组合 229"/>
          <p:cNvGrpSpPr>
            <a:grpSpLocks/>
          </p:cNvGrpSpPr>
          <p:nvPr/>
        </p:nvGrpSpPr>
        <p:grpSpPr bwMode="auto">
          <a:xfrm>
            <a:off x="7530793" y="3914884"/>
            <a:ext cx="924841" cy="1278552"/>
            <a:chOff x="11190485" y="3126811"/>
            <a:chExt cx="891579" cy="1553889"/>
          </a:xfrm>
        </p:grpSpPr>
        <p:sp>
          <p:nvSpPr>
            <p:cNvPr id="218" name="流程图: 多文档 217"/>
            <p:cNvSpPr/>
            <p:nvPr/>
          </p:nvSpPr>
          <p:spPr>
            <a:xfrm>
              <a:off x="11223800" y="3126811"/>
              <a:ext cx="824949" cy="1553889"/>
            </a:xfrm>
            <a:prstGeom prst="flowChartMultidocumen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文本框 239"/>
            <p:cNvSpPr txBox="1">
              <a:spLocks noChangeArrowheads="1"/>
            </p:cNvSpPr>
            <p:nvPr/>
          </p:nvSpPr>
          <p:spPr bwMode="auto">
            <a:xfrm>
              <a:off x="11190485" y="3539597"/>
              <a:ext cx="89157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b="1" dirty="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Event Source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b="1" dirty="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Base on 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b="1" dirty="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Cassandra</a:t>
              </a:r>
              <a:endParaRPr lang="zh-CN" altLang="en-US" sz="1000" b="1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220" name="连接符: 肘形 219"/>
          <p:cNvCxnSpPr>
            <a:cxnSpLocks/>
            <a:stCxn id="194" idx="3"/>
            <a:endCxn id="218" idx="0"/>
          </p:cNvCxnSpPr>
          <p:nvPr/>
        </p:nvCxnSpPr>
        <p:spPr>
          <a:xfrm>
            <a:off x="5725441" y="3429323"/>
            <a:ext cx="2326643" cy="485561"/>
          </a:xfrm>
          <a:prstGeom prst="bentConnector2">
            <a:avLst/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组合 229"/>
          <p:cNvGrpSpPr/>
          <p:nvPr/>
        </p:nvGrpSpPr>
        <p:grpSpPr>
          <a:xfrm>
            <a:off x="6201344" y="4596908"/>
            <a:ext cx="1130923" cy="522727"/>
            <a:chOff x="6240250" y="4689339"/>
            <a:chExt cx="1130923" cy="522727"/>
          </a:xfrm>
        </p:grpSpPr>
        <p:pic>
          <p:nvPicPr>
            <p:cNvPr id="223" name="图形 222" descr="数据库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40250" y="4689339"/>
              <a:ext cx="1130923" cy="328674"/>
            </a:xfrm>
            <a:prstGeom prst="rect">
              <a:avLst/>
            </a:prstGeom>
          </p:spPr>
        </p:pic>
        <p:sp>
          <p:nvSpPr>
            <p:cNvPr id="224" name="文本框 223"/>
            <p:cNvSpPr txBox="1"/>
            <p:nvPr/>
          </p:nvSpPr>
          <p:spPr>
            <a:xfrm>
              <a:off x="6289453" y="4935067"/>
              <a:ext cx="10668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Event Store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225" name="连接符: 肘形 224"/>
          <p:cNvCxnSpPr>
            <a:cxnSpLocks/>
            <a:stCxn id="33" idx="3"/>
            <a:endCxn id="223" idx="1"/>
          </p:cNvCxnSpPr>
          <p:nvPr/>
        </p:nvCxnSpPr>
        <p:spPr>
          <a:xfrm flipV="1">
            <a:off x="5464527" y="4761245"/>
            <a:ext cx="736817" cy="7549"/>
          </a:xfrm>
          <a:prstGeom prst="straightConnector1">
            <a:avLst/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矩形 235"/>
          <p:cNvSpPr/>
          <p:nvPr/>
        </p:nvSpPr>
        <p:spPr>
          <a:xfrm>
            <a:off x="1112049" y="6338872"/>
            <a:ext cx="1463353" cy="2410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Viewer Builder</a:t>
            </a:r>
            <a:endParaRPr lang="zh-CN" altLang="en-US" sz="1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59" name="直接箭头连接符 258"/>
          <p:cNvCxnSpPr>
            <a:cxnSpLocks/>
            <a:stCxn id="175" idx="2"/>
            <a:endCxn id="174" idx="0"/>
          </p:cNvCxnSpPr>
          <p:nvPr/>
        </p:nvCxnSpPr>
        <p:spPr>
          <a:xfrm flipH="1">
            <a:off x="3880227" y="6217971"/>
            <a:ext cx="716502" cy="159800"/>
          </a:xfrm>
          <a:prstGeom prst="straightConnector1">
            <a:avLst/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261"/>
          <p:cNvCxnSpPr>
            <a:cxnSpLocks/>
            <a:stCxn id="175" idx="2"/>
            <a:endCxn id="177" idx="0"/>
          </p:cNvCxnSpPr>
          <p:nvPr/>
        </p:nvCxnSpPr>
        <p:spPr>
          <a:xfrm>
            <a:off x="4596729" y="6217971"/>
            <a:ext cx="707920" cy="159800"/>
          </a:xfrm>
          <a:prstGeom prst="straightConnector1">
            <a:avLst/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箭头连接符 264"/>
          <p:cNvCxnSpPr>
            <a:cxnSpLocks/>
            <a:stCxn id="175" idx="2"/>
            <a:endCxn id="176" idx="0"/>
          </p:cNvCxnSpPr>
          <p:nvPr/>
        </p:nvCxnSpPr>
        <p:spPr>
          <a:xfrm flipH="1">
            <a:off x="4596451" y="6217971"/>
            <a:ext cx="278" cy="161284"/>
          </a:xfrm>
          <a:prstGeom prst="straightConnector1">
            <a:avLst/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连接符: 肘形 282"/>
          <p:cNvCxnSpPr>
            <a:cxnSpLocks/>
            <a:stCxn id="185" idx="2"/>
            <a:endCxn id="192" idx="0"/>
          </p:cNvCxnSpPr>
          <p:nvPr/>
        </p:nvCxnSpPr>
        <p:spPr>
          <a:xfrm>
            <a:off x="4018846" y="2538559"/>
            <a:ext cx="301426" cy="481112"/>
          </a:xfrm>
          <a:prstGeom prst="straightConnector1">
            <a:avLst/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连接符: 肘形 282"/>
          <p:cNvCxnSpPr>
            <a:cxnSpLocks/>
            <a:stCxn id="193" idx="2"/>
            <a:endCxn id="87" idx="0"/>
          </p:cNvCxnSpPr>
          <p:nvPr/>
        </p:nvCxnSpPr>
        <p:spPr>
          <a:xfrm>
            <a:off x="3421586" y="3565848"/>
            <a:ext cx="1606" cy="533501"/>
          </a:xfrm>
          <a:prstGeom prst="straightConnector1">
            <a:avLst/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连接符: 肘形 282"/>
          <p:cNvCxnSpPr>
            <a:cxnSpLocks/>
            <a:stCxn id="194" idx="2"/>
            <a:endCxn id="87" idx="0"/>
          </p:cNvCxnSpPr>
          <p:nvPr/>
        </p:nvCxnSpPr>
        <p:spPr>
          <a:xfrm flipH="1">
            <a:off x="3423192" y="3565848"/>
            <a:ext cx="1801393" cy="533501"/>
          </a:xfrm>
          <a:prstGeom prst="straightConnector1">
            <a:avLst/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连接符: 肘形 282"/>
          <p:cNvCxnSpPr>
            <a:cxnSpLocks/>
            <a:stCxn id="194" idx="2"/>
            <a:endCxn id="33" idx="0"/>
          </p:cNvCxnSpPr>
          <p:nvPr/>
        </p:nvCxnSpPr>
        <p:spPr>
          <a:xfrm flipH="1">
            <a:off x="4878503" y="3565848"/>
            <a:ext cx="346082" cy="532863"/>
          </a:xfrm>
          <a:prstGeom prst="straightConnector1">
            <a:avLst/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文本框 298"/>
          <p:cNvSpPr txBox="1"/>
          <p:nvPr/>
        </p:nvSpPr>
        <p:spPr>
          <a:xfrm>
            <a:off x="4232846" y="2723544"/>
            <a:ext cx="1834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Command</a:t>
            </a:r>
            <a:r>
              <a:rPr lang="zh-CN" altLang="en-US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操作命令</a:t>
            </a:r>
            <a:endParaRPr lang="zh-CN" altLang="en-US" sz="12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00" name="连接符: 肘形 282"/>
          <p:cNvCxnSpPr>
            <a:cxnSpLocks/>
            <a:stCxn id="186" idx="2"/>
            <a:endCxn id="185" idx="0"/>
          </p:cNvCxnSpPr>
          <p:nvPr/>
        </p:nvCxnSpPr>
        <p:spPr>
          <a:xfrm>
            <a:off x="4018846" y="1942532"/>
            <a:ext cx="0" cy="282249"/>
          </a:xfrm>
          <a:prstGeom prst="straightConnector1">
            <a:avLst/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矩形 307"/>
          <p:cNvSpPr/>
          <p:nvPr/>
        </p:nvSpPr>
        <p:spPr>
          <a:xfrm>
            <a:off x="2844660" y="1077440"/>
            <a:ext cx="2348371" cy="298413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LVS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集群</a:t>
            </a:r>
          </a:p>
        </p:txBody>
      </p:sp>
      <p:cxnSp>
        <p:nvCxnSpPr>
          <p:cNvPr id="310" name="连接符: 肘形 282"/>
          <p:cNvCxnSpPr>
            <a:cxnSpLocks/>
            <a:stCxn id="308" idx="2"/>
            <a:endCxn id="186" idx="0"/>
          </p:cNvCxnSpPr>
          <p:nvPr/>
        </p:nvCxnSpPr>
        <p:spPr>
          <a:xfrm>
            <a:off x="4018846" y="1375853"/>
            <a:ext cx="0" cy="268266"/>
          </a:xfrm>
          <a:prstGeom prst="straightConnector1">
            <a:avLst/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连接符: 肘形 282"/>
          <p:cNvCxnSpPr>
            <a:cxnSpLocks/>
            <a:stCxn id="10" idx="1"/>
            <a:endCxn id="308" idx="3"/>
          </p:cNvCxnSpPr>
          <p:nvPr/>
        </p:nvCxnSpPr>
        <p:spPr>
          <a:xfrm flipH="1">
            <a:off x="5193031" y="1226647"/>
            <a:ext cx="1880562" cy="0"/>
          </a:xfrm>
          <a:prstGeom prst="straightConnector1">
            <a:avLst/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矩形 320"/>
          <p:cNvSpPr/>
          <p:nvPr/>
        </p:nvSpPr>
        <p:spPr>
          <a:xfrm>
            <a:off x="5652167" y="2164959"/>
            <a:ext cx="1809750" cy="361950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服务注册中心</a:t>
            </a:r>
          </a:p>
        </p:txBody>
      </p:sp>
      <p:sp>
        <p:nvSpPr>
          <p:cNvPr id="322" name="矩形 321"/>
          <p:cNvSpPr/>
          <p:nvPr/>
        </p:nvSpPr>
        <p:spPr>
          <a:xfrm>
            <a:off x="5652167" y="1726809"/>
            <a:ext cx="1809750" cy="361950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统一配置中心</a:t>
            </a:r>
          </a:p>
        </p:txBody>
      </p:sp>
      <p:cxnSp>
        <p:nvCxnSpPr>
          <p:cNvPr id="347" name="连接符: 肘形 346"/>
          <p:cNvCxnSpPr>
            <a:cxnSpLocks/>
            <a:stCxn id="219" idx="3"/>
          </p:cNvCxnSpPr>
          <p:nvPr/>
        </p:nvCxnSpPr>
        <p:spPr>
          <a:xfrm flipV="1">
            <a:off x="8455634" y="822346"/>
            <a:ext cx="455163" cy="3723409"/>
          </a:xfrm>
          <a:prstGeom prst="bentConnector2">
            <a:avLst/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连接符: 肘形 350"/>
          <p:cNvCxnSpPr>
            <a:cxnSpLocks/>
            <a:stCxn id="224" idx="2"/>
          </p:cNvCxnSpPr>
          <p:nvPr/>
        </p:nvCxnSpPr>
        <p:spPr>
          <a:xfrm rot="5400000" flipH="1" flipV="1">
            <a:off x="5698752" y="1907589"/>
            <a:ext cx="4297289" cy="2126804"/>
          </a:xfrm>
          <a:prstGeom prst="bentConnector3">
            <a:avLst>
              <a:gd name="adj1" fmla="val -5320"/>
            </a:avLst>
          </a:prstGeom>
          <a:ln w="25400" cmpd="sng">
            <a:solidFill>
              <a:schemeClr val="tx1">
                <a:lumMod val="65000"/>
                <a:lumOff val="3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文本框 355"/>
          <p:cNvSpPr txBox="1"/>
          <p:nvPr/>
        </p:nvSpPr>
        <p:spPr>
          <a:xfrm>
            <a:off x="8583311" y="4558815"/>
            <a:ext cx="338554" cy="733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跨机房同步</a:t>
            </a:r>
          </a:p>
        </p:txBody>
      </p:sp>
      <p:sp>
        <p:nvSpPr>
          <p:cNvPr id="359" name="矩形 358"/>
          <p:cNvSpPr/>
          <p:nvPr/>
        </p:nvSpPr>
        <p:spPr>
          <a:xfrm>
            <a:off x="169187" y="3074522"/>
            <a:ext cx="1558980" cy="337028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  <a:headEnd type="arrow" w="med" len="med"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Dubbo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服务集群</a:t>
            </a:r>
          </a:p>
        </p:txBody>
      </p:sp>
      <p:sp>
        <p:nvSpPr>
          <p:cNvPr id="368" name="文本框 264"/>
          <p:cNvSpPr txBox="1">
            <a:spLocks noChangeArrowheads="1"/>
          </p:cNvSpPr>
          <p:nvPr/>
        </p:nvSpPr>
        <p:spPr bwMode="auto">
          <a:xfrm>
            <a:off x="6687589" y="3442613"/>
            <a:ext cx="12096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操作日志顺序写入</a:t>
            </a:r>
          </a:p>
        </p:txBody>
      </p:sp>
      <p:sp>
        <p:nvSpPr>
          <p:cNvPr id="112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02565" y="1068357"/>
            <a:ext cx="7921625" cy="563562"/>
          </a:xfrm>
        </p:spPr>
        <p:txBody>
          <a:bodyPr anchor="ctr">
            <a:normAutofit/>
          </a:bodyPr>
          <a:lstStyle/>
          <a:p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乾坤到底是什么？</a:t>
            </a:r>
          </a:p>
        </p:txBody>
      </p:sp>
    </p:spTree>
    <p:extLst>
      <p:ext uri="{BB962C8B-B14F-4D97-AF65-F5344CB8AC3E}">
        <p14:creationId xmlns:p14="http://schemas.microsoft.com/office/powerpoint/2010/main" val="1107658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微服务的协奏曲：乾坤</a:t>
            </a:r>
          </a:p>
        </p:txBody>
      </p:sp>
      <p:sp>
        <p:nvSpPr>
          <p:cNvPr id="7" name="内容占位符 4"/>
          <p:cNvSpPr txBox="1">
            <a:spLocks/>
          </p:cNvSpPr>
          <p:nvPr/>
        </p:nvSpPr>
        <p:spPr>
          <a:xfrm>
            <a:off x="781051" y="1955563"/>
            <a:ext cx="7886712" cy="4373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itchFamily="34" charset="0"/>
              <a:buNone/>
            </a:pP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/>
          </a:p>
        </p:txBody>
      </p:sp>
      <p:sp>
        <p:nvSpPr>
          <p:cNvPr id="5" name="文本框 264"/>
          <p:cNvSpPr txBox="1">
            <a:spLocks noChangeArrowheads="1"/>
          </p:cNvSpPr>
          <p:nvPr/>
        </p:nvSpPr>
        <p:spPr bwMode="auto">
          <a:xfrm>
            <a:off x="623754" y="1464811"/>
            <a:ext cx="6000361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1450" indent="-171450">
              <a:lnSpc>
                <a:spcPct val="200000"/>
              </a:lnSpc>
              <a:spcBef>
                <a:spcPct val="0"/>
              </a:spcBef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一种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领域驱动设计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微服务架构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最佳实践落地方案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914400" lvl="1" indent="-171450">
              <a:lnSpc>
                <a:spcPct val="20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高度解耦：读写分离，领域隔离，发布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订阅；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914400" lvl="1" indent="-171450">
              <a:lnSpc>
                <a:spcPct val="20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无需关心高并发争抢；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914400" lvl="1" indent="-171450">
              <a:lnSpc>
                <a:spcPct val="20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无需关心数据持久化方式；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914400" lvl="1" indent="-171450">
              <a:lnSpc>
                <a:spcPct val="20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无需过多考虑分布式事务；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914400" lvl="1" indent="-171450">
              <a:lnSpc>
                <a:spcPct val="20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无需过多担心性能、扩展性问题；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914400" lvl="1" indent="-171450">
              <a:lnSpc>
                <a:spcPct val="20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Actor &amp; Service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模式，即领域对象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Command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&amp;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读模型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Query;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02565" y="1068357"/>
            <a:ext cx="7921625" cy="563562"/>
          </a:xfrm>
        </p:spPr>
        <p:txBody>
          <a:bodyPr anchor="ctr">
            <a:normAutofit/>
          </a:bodyPr>
          <a:lstStyle/>
          <a:p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乾坤到底是什么？</a:t>
            </a:r>
          </a:p>
        </p:txBody>
      </p:sp>
      <p:sp>
        <p:nvSpPr>
          <p:cNvPr id="9" name="文本框 264"/>
          <p:cNvSpPr txBox="1">
            <a:spLocks noChangeArrowheads="1"/>
          </p:cNvSpPr>
          <p:nvPr/>
        </p:nvSpPr>
        <p:spPr bwMode="auto">
          <a:xfrm>
            <a:off x="623754" y="4386998"/>
            <a:ext cx="5724644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1450" indent="-171450">
              <a:lnSpc>
                <a:spcPct val="200000"/>
              </a:lnSpc>
              <a:spcBef>
                <a:spcPct val="0"/>
              </a:spcBef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轩辕在团队的实践经验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914400" lvl="1" indent="-171450">
              <a:lnSpc>
                <a:spcPct val="20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需求分析人员：领域模型、业务流程（正向流程、失败处理流程）；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914400" lvl="1" indent="-171450">
              <a:lnSpc>
                <a:spcPct val="20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设计人员：服务接口定义，接口验收；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914400" lvl="1" indent="-171450">
              <a:lnSpc>
                <a:spcPct val="20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开发人员：领域对象功能实现、读模型查询实现；</a:t>
            </a:r>
          </a:p>
        </p:txBody>
      </p:sp>
    </p:spTree>
    <p:extLst>
      <p:ext uri="{BB962C8B-B14F-4D97-AF65-F5344CB8AC3E}">
        <p14:creationId xmlns:p14="http://schemas.microsoft.com/office/powerpoint/2010/main" val="3914723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微服务的协奏曲：乾坤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09531" y="2067051"/>
            <a:ext cx="7886712" cy="4373809"/>
          </a:xfrm>
        </p:spPr>
        <p:txBody>
          <a:bodyPr>
            <a:normAutofit/>
          </a:bodyPr>
          <a:lstStyle/>
          <a:p>
            <a:pPr marL="1371600" lvl="2" indent="-457200">
              <a:buAutoNum type="arabicPeriod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AWS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Azure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Fabric Service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提到的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Actor &amp; Service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模式是云计算的未来；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371600" lvl="2" indent="-457200">
              <a:buAutoNum type="arabicPeriod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371600" lvl="2" indent="-457200">
              <a:buAutoNum type="arabicPeriod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基于事件机制的应用与业务监控体系；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371600" lvl="2" indent="-457200">
              <a:buAutoNum type="arabicPeriod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371600" lvl="2" indent="-457200">
              <a:buAutoNum type="arabicPeriod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体系与区块链技术的亲缘性；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371600" lvl="2" indent="-457200">
              <a:buAutoNum type="arabicPeriod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371600" lvl="2" indent="-457200">
              <a:buAutoNum type="arabicPeriod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架构参考：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Axon Framework,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Akka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Disruptor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ENode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；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一些扩展话题</a:t>
            </a:r>
          </a:p>
        </p:txBody>
      </p:sp>
      <p:sp>
        <p:nvSpPr>
          <p:cNvPr id="7" name="内容占位符 4"/>
          <p:cNvSpPr txBox="1">
            <a:spLocks/>
          </p:cNvSpPr>
          <p:nvPr/>
        </p:nvSpPr>
        <p:spPr>
          <a:xfrm>
            <a:off x="781051" y="1955563"/>
            <a:ext cx="7886712" cy="4373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itchFamily="34" charset="0"/>
              <a:buNone/>
            </a:pP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1872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微服务的协奏曲：乾坤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常见问题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Q&amp;A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内容占位符 4"/>
          <p:cNvSpPr txBox="1">
            <a:spLocks/>
          </p:cNvSpPr>
          <p:nvPr/>
        </p:nvSpPr>
        <p:spPr>
          <a:xfrm>
            <a:off x="781051" y="1955563"/>
            <a:ext cx="7886712" cy="4373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itchFamily="34" charset="0"/>
              <a:buNone/>
            </a:pP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8111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微服务的协奏曲：乾坤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特卖类电商的核心架构体系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特卖类电商场景和技术特点？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早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点，晚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点特惠商品上架，类似全场秒杀场景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加购物袋同时必须实时扣库存，超卖容忍度极低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技术特征</a:t>
            </a:r>
            <a:r>
              <a:rPr lang="en-US" altLang="zh-CN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&amp;</a:t>
            </a:r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指标</a:t>
            </a:r>
            <a:endParaRPr lang="en-US" altLang="zh-CN" sz="24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非主流</a:t>
            </a:r>
            <a:r>
              <a:rPr lang="zh-CN" altLang="en-US" sz="20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分布式交易系统架构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：非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RPC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体系，类事件驱动架构；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超过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150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万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日订单量，核心接口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TPS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峰值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万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；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仅用</a:t>
            </a:r>
            <a:r>
              <a:rPr lang="en-US" altLang="zh-CN" sz="2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r>
            <a:r>
              <a:rPr lang="zh-CN" altLang="en-US" sz="2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台</a:t>
            </a:r>
            <a:r>
              <a:rPr lang="zh-CN" altLang="en-US" sz="2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应用服务器、</a:t>
            </a:r>
            <a:r>
              <a:rPr lang="en-US" altLang="zh-CN" sz="2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r>
            <a:r>
              <a:rPr lang="zh-CN" altLang="en-US" sz="2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多台</a:t>
            </a:r>
            <a:r>
              <a:rPr lang="zh-CN" altLang="en-US" sz="2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数据服务器达成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；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*压测性能：单应用节点</a:t>
            </a:r>
            <a:r>
              <a:rPr lang="en-US" altLang="zh-CN" sz="20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TPS</a:t>
            </a:r>
            <a:r>
              <a:rPr lang="zh-CN" altLang="en-US" sz="20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轻松过</a:t>
            </a:r>
            <a:r>
              <a:rPr lang="en-US" altLang="zh-CN" sz="20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r>
            <a:r>
              <a:rPr lang="zh-CN" altLang="en-US" sz="20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万</a:t>
            </a:r>
            <a:r>
              <a:rPr lang="en-US" altLang="zh-CN" sz="20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  <a:r>
              <a:rPr lang="zh-CN" altLang="en-US" sz="20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；</a:t>
            </a:r>
            <a:endParaRPr lang="en-US" altLang="zh-CN" sz="2000" u="sng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什么是乾坤？</a:t>
            </a:r>
          </a:p>
        </p:txBody>
      </p:sp>
    </p:spTree>
    <p:extLst>
      <p:ext uri="{BB962C8B-B14F-4D97-AF65-F5344CB8AC3E}">
        <p14:creationId xmlns:p14="http://schemas.microsoft.com/office/powerpoint/2010/main" val="365479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微服务的协奏曲：乾坤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乾坤的诞生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54" y="1682750"/>
            <a:ext cx="7759358" cy="469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46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微服务的协奏曲：乾坤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当前主流技术架构三板斧及主要困境</a:t>
            </a:r>
          </a:p>
        </p:txBody>
      </p:sp>
      <p:graphicFrame>
        <p:nvGraphicFramePr>
          <p:cNvPr id="7" name="图示 6"/>
          <p:cNvGraphicFramePr/>
          <p:nvPr>
            <p:extLst/>
          </p:nvPr>
        </p:nvGraphicFramePr>
        <p:xfrm>
          <a:off x="0" y="1868846"/>
          <a:ext cx="5223873" cy="4411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矩形 7"/>
          <p:cNvSpPr/>
          <p:nvPr/>
        </p:nvSpPr>
        <p:spPr>
          <a:xfrm rot="-1200000">
            <a:off x="6120389" y="1911906"/>
            <a:ext cx="265168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线程</a:t>
            </a:r>
            <a:r>
              <a:rPr lang="en-US" altLang="zh-CN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&amp;</a:t>
            </a:r>
            <a:r>
              <a:rPr lang="zh-CN" altLang="en-US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连接阻塞</a:t>
            </a:r>
          </a:p>
        </p:txBody>
      </p:sp>
      <p:sp>
        <p:nvSpPr>
          <p:cNvPr id="9" name="矩形 8"/>
          <p:cNvSpPr/>
          <p:nvPr/>
        </p:nvSpPr>
        <p:spPr>
          <a:xfrm rot="-1200000">
            <a:off x="4291753" y="2276218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链路依赖</a:t>
            </a:r>
          </a:p>
        </p:txBody>
      </p:sp>
      <p:sp>
        <p:nvSpPr>
          <p:cNvPr id="10" name="矩形 9"/>
          <p:cNvSpPr/>
          <p:nvPr/>
        </p:nvSpPr>
        <p:spPr>
          <a:xfrm rot="-1200000">
            <a:off x="5910658" y="2964921"/>
            <a:ext cx="2954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分布式事务性能堪忧</a:t>
            </a:r>
          </a:p>
        </p:txBody>
      </p:sp>
      <p:sp>
        <p:nvSpPr>
          <p:cNvPr id="11" name="矩形 10"/>
          <p:cNvSpPr/>
          <p:nvPr/>
        </p:nvSpPr>
        <p:spPr>
          <a:xfrm rot="-1200000">
            <a:off x="5022147" y="4428926"/>
            <a:ext cx="26468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服务的边界和粒度</a:t>
            </a:r>
          </a:p>
        </p:txBody>
      </p:sp>
      <p:sp>
        <p:nvSpPr>
          <p:cNvPr id="12" name="矩形 11"/>
          <p:cNvSpPr/>
          <p:nvPr/>
        </p:nvSpPr>
        <p:spPr>
          <a:xfrm rot="-1200000">
            <a:off x="5800300" y="5287553"/>
            <a:ext cx="290380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微服务 </a:t>
            </a:r>
            <a:r>
              <a:rPr lang="en-US" altLang="zh-CN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VS </a:t>
            </a:r>
            <a:r>
              <a:rPr lang="zh-CN" altLang="en-US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跨域查询</a:t>
            </a:r>
          </a:p>
        </p:txBody>
      </p:sp>
    </p:spTree>
    <p:extLst>
      <p:ext uri="{BB962C8B-B14F-4D97-AF65-F5344CB8AC3E}">
        <p14:creationId xmlns:p14="http://schemas.microsoft.com/office/powerpoint/2010/main" val="626555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微服务的协奏曲：乾坤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当前主流技术架构三板斧及主要困境</a:t>
            </a:r>
          </a:p>
        </p:txBody>
      </p:sp>
      <p:graphicFrame>
        <p:nvGraphicFramePr>
          <p:cNvPr id="7" name="图示 6"/>
          <p:cNvGraphicFramePr/>
          <p:nvPr/>
        </p:nvGraphicFramePr>
        <p:xfrm>
          <a:off x="0" y="1868846"/>
          <a:ext cx="5223873" cy="4411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32" y="1805919"/>
            <a:ext cx="1745334" cy="174533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970153" y="3283486"/>
            <a:ext cx="3886846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我们有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2PC-&gt;3PC-&gt;TCC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数据库中间件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-&gt;Ocean base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Dubbo-&gt;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熔断器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008944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微服务的协奏曲：乾坤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与其一直苦逼补天，不如换个思路吧</a:t>
            </a:r>
          </a:p>
        </p:txBody>
      </p:sp>
      <p:pic>
        <p:nvPicPr>
          <p:cNvPr id="2054" name="Picture 6" descr="http://www.hr.com.cn/attachments/2015/09/dc9ac81c31624444b3db408c9665f2a1.jpg.thumb.30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21" y="1835752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747121" y="4320919"/>
            <a:ext cx="7415734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乾坤的架构哲学</a:t>
            </a:r>
            <a:endParaRPr lang="en-US" altLang="zh-CN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解决高并发争抢问题的最好办法就是完全避免争抢的发生；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解决分布式事务问题的最佳选择就是根本不用分布式事务；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8218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微服务的协奏曲：乾坤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23754" y="1119188"/>
            <a:ext cx="7921625" cy="563562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从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万用户并发修改用户资料的假设场景开始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3729513" y="1699380"/>
            <a:ext cx="1882247" cy="1056736"/>
            <a:chOff x="970151" y="2510307"/>
            <a:chExt cx="1882247" cy="1056736"/>
          </a:xfrm>
        </p:grpSpPr>
        <p:pic>
          <p:nvPicPr>
            <p:cNvPr id="3" name="图形 2" descr="群组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7895" y="2652643"/>
              <a:ext cx="914400" cy="914400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970151" y="2510307"/>
              <a:ext cx="18822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10,000,000+</a:t>
              </a:r>
              <a:r>
                <a:rPr lang="zh-CN" altLang="en-US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用户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623754" y="1706219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主流技术架构方案示意</a:t>
            </a:r>
          </a:p>
        </p:txBody>
      </p:sp>
      <p:cxnSp>
        <p:nvCxnSpPr>
          <p:cNvPr id="25" name="直接箭头连接符 24"/>
          <p:cNvCxnSpPr>
            <a:cxnSpLocks/>
            <a:stCxn id="3" idx="2"/>
          </p:cNvCxnSpPr>
          <p:nvPr/>
        </p:nvCxnSpPr>
        <p:spPr>
          <a:xfrm flipH="1">
            <a:off x="696700" y="2756116"/>
            <a:ext cx="3837757" cy="547750"/>
          </a:xfrm>
          <a:prstGeom prst="straightConnector1">
            <a:avLst/>
          </a:prstGeom>
          <a:ln w="38100" cmpd="dbl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cxnSpLocks/>
            <a:stCxn id="3" idx="2"/>
          </p:cNvCxnSpPr>
          <p:nvPr/>
        </p:nvCxnSpPr>
        <p:spPr>
          <a:xfrm flipH="1">
            <a:off x="1550648" y="2756116"/>
            <a:ext cx="2983809" cy="562361"/>
          </a:xfrm>
          <a:prstGeom prst="straightConnector1">
            <a:avLst/>
          </a:prstGeom>
          <a:ln w="38100" cmpd="dbl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428031" y="3303867"/>
            <a:ext cx="8329717" cy="0"/>
          </a:xfrm>
          <a:prstGeom prst="line">
            <a:avLst/>
          </a:prstGeom>
          <a:ln w="25400" cmpd="dbl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cxnSpLocks/>
            <a:stCxn id="3" idx="2"/>
          </p:cNvCxnSpPr>
          <p:nvPr/>
        </p:nvCxnSpPr>
        <p:spPr>
          <a:xfrm flipH="1">
            <a:off x="2412755" y="2756116"/>
            <a:ext cx="2121702" cy="547749"/>
          </a:xfrm>
          <a:prstGeom prst="straightConnector1">
            <a:avLst/>
          </a:prstGeom>
          <a:ln w="38100" cmpd="dbl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cxnSpLocks/>
            <a:stCxn id="3" idx="2"/>
          </p:cNvCxnSpPr>
          <p:nvPr/>
        </p:nvCxnSpPr>
        <p:spPr>
          <a:xfrm flipH="1">
            <a:off x="3283015" y="2756116"/>
            <a:ext cx="1251442" cy="547749"/>
          </a:xfrm>
          <a:prstGeom prst="straightConnector1">
            <a:avLst/>
          </a:prstGeom>
          <a:ln w="38100" cmpd="dbl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组合 107"/>
          <p:cNvGrpSpPr/>
          <p:nvPr/>
        </p:nvGrpSpPr>
        <p:grpSpPr>
          <a:xfrm>
            <a:off x="231343" y="3303867"/>
            <a:ext cx="914400" cy="2586873"/>
            <a:chOff x="231343" y="3510761"/>
            <a:chExt cx="914400" cy="2586873"/>
          </a:xfrm>
        </p:grpSpPr>
        <p:pic>
          <p:nvPicPr>
            <p:cNvPr id="68" name="图形 67" descr="数据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1343" y="5183234"/>
              <a:ext cx="914400" cy="914400"/>
            </a:xfrm>
            <a:prstGeom prst="rect">
              <a:avLst/>
            </a:prstGeom>
          </p:spPr>
        </p:pic>
        <p:cxnSp>
          <p:nvCxnSpPr>
            <p:cNvPr id="69" name="直接箭头连接符 68"/>
            <p:cNvCxnSpPr>
              <a:cxnSpLocks/>
              <a:endCxn id="68" idx="0"/>
            </p:cNvCxnSpPr>
            <p:nvPr/>
          </p:nvCxnSpPr>
          <p:spPr>
            <a:xfrm>
              <a:off x="688543" y="3510761"/>
              <a:ext cx="0" cy="1672473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图形 102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3594394"/>
              <a:ext cx="368813" cy="368813"/>
            </a:xfrm>
            <a:prstGeom prst="rect">
              <a:avLst/>
            </a:prstGeom>
          </p:spPr>
        </p:pic>
        <p:pic>
          <p:nvPicPr>
            <p:cNvPr id="104" name="图形 103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010693"/>
              <a:ext cx="368813" cy="368813"/>
            </a:xfrm>
            <a:prstGeom prst="rect">
              <a:avLst/>
            </a:prstGeom>
          </p:spPr>
        </p:pic>
        <p:pic>
          <p:nvPicPr>
            <p:cNvPr id="105" name="图形 104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5038" y="4426992"/>
              <a:ext cx="368813" cy="368813"/>
            </a:xfrm>
            <a:prstGeom prst="rect">
              <a:avLst/>
            </a:prstGeom>
          </p:spPr>
        </p:pic>
        <p:pic>
          <p:nvPicPr>
            <p:cNvPr id="106" name="图形 105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843290"/>
              <a:ext cx="368813" cy="368813"/>
            </a:xfrm>
            <a:prstGeom prst="rect">
              <a:avLst/>
            </a:prstGeom>
          </p:spPr>
        </p:pic>
      </p:grpSp>
      <p:grpSp>
        <p:nvGrpSpPr>
          <p:cNvPr id="109" name="组合 108"/>
          <p:cNvGrpSpPr/>
          <p:nvPr/>
        </p:nvGrpSpPr>
        <p:grpSpPr>
          <a:xfrm>
            <a:off x="1104325" y="3303867"/>
            <a:ext cx="914400" cy="2586873"/>
            <a:chOff x="231343" y="3510761"/>
            <a:chExt cx="914400" cy="2586873"/>
          </a:xfrm>
        </p:grpSpPr>
        <p:pic>
          <p:nvPicPr>
            <p:cNvPr id="110" name="图形 109" descr="数据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1343" y="5183234"/>
              <a:ext cx="914400" cy="914400"/>
            </a:xfrm>
            <a:prstGeom prst="rect">
              <a:avLst/>
            </a:prstGeom>
          </p:spPr>
        </p:pic>
        <p:cxnSp>
          <p:nvCxnSpPr>
            <p:cNvPr id="111" name="直接箭头连接符 110"/>
            <p:cNvCxnSpPr>
              <a:cxnSpLocks/>
              <a:endCxn id="110" idx="0"/>
            </p:cNvCxnSpPr>
            <p:nvPr/>
          </p:nvCxnSpPr>
          <p:spPr>
            <a:xfrm>
              <a:off x="688543" y="3510761"/>
              <a:ext cx="0" cy="1672473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2" name="图形 111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3594394"/>
              <a:ext cx="368813" cy="368813"/>
            </a:xfrm>
            <a:prstGeom prst="rect">
              <a:avLst/>
            </a:prstGeom>
          </p:spPr>
        </p:pic>
        <p:pic>
          <p:nvPicPr>
            <p:cNvPr id="113" name="图形 112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010693"/>
              <a:ext cx="368813" cy="368813"/>
            </a:xfrm>
            <a:prstGeom prst="rect">
              <a:avLst/>
            </a:prstGeom>
          </p:spPr>
        </p:pic>
        <p:pic>
          <p:nvPicPr>
            <p:cNvPr id="114" name="图形 113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5038" y="4426992"/>
              <a:ext cx="368813" cy="368813"/>
            </a:xfrm>
            <a:prstGeom prst="rect">
              <a:avLst/>
            </a:prstGeom>
          </p:spPr>
        </p:pic>
        <p:pic>
          <p:nvPicPr>
            <p:cNvPr id="115" name="图形 114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843290"/>
              <a:ext cx="368813" cy="368813"/>
            </a:xfrm>
            <a:prstGeom prst="rect">
              <a:avLst/>
            </a:prstGeom>
          </p:spPr>
        </p:pic>
      </p:grpSp>
      <p:grpSp>
        <p:nvGrpSpPr>
          <p:cNvPr id="116" name="组合 115"/>
          <p:cNvGrpSpPr/>
          <p:nvPr/>
        </p:nvGrpSpPr>
        <p:grpSpPr>
          <a:xfrm>
            <a:off x="1977307" y="3303867"/>
            <a:ext cx="914400" cy="2586873"/>
            <a:chOff x="231343" y="3510761"/>
            <a:chExt cx="914400" cy="2586873"/>
          </a:xfrm>
        </p:grpSpPr>
        <p:pic>
          <p:nvPicPr>
            <p:cNvPr id="117" name="图形 116" descr="数据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1343" y="5183234"/>
              <a:ext cx="914400" cy="914400"/>
            </a:xfrm>
            <a:prstGeom prst="rect">
              <a:avLst/>
            </a:prstGeom>
          </p:spPr>
        </p:pic>
        <p:cxnSp>
          <p:nvCxnSpPr>
            <p:cNvPr id="118" name="直接箭头连接符 117"/>
            <p:cNvCxnSpPr>
              <a:cxnSpLocks/>
              <a:endCxn id="117" idx="0"/>
            </p:cNvCxnSpPr>
            <p:nvPr/>
          </p:nvCxnSpPr>
          <p:spPr>
            <a:xfrm>
              <a:off x="688543" y="3510761"/>
              <a:ext cx="0" cy="1672473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9" name="图形 118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3594394"/>
              <a:ext cx="368813" cy="368813"/>
            </a:xfrm>
            <a:prstGeom prst="rect">
              <a:avLst/>
            </a:prstGeom>
          </p:spPr>
        </p:pic>
        <p:pic>
          <p:nvPicPr>
            <p:cNvPr id="120" name="图形 119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010693"/>
              <a:ext cx="368813" cy="368813"/>
            </a:xfrm>
            <a:prstGeom prst="rect">
              <a:avLst/>
            </a:prstGeom>
          </p:spPr>
        </p:pic>
        <p:pic>
          <p:nvPicPr>
            <p:cNvPr id="121" name="图形 120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5038" y="4426992"/>
              <a:ext cx="368813" cy="368813"/>
            </a:xfrm>
            <a:prstGeom prst="rect">
              <a:avLst/>
            </a:prstGeom>
          </p:spPr>
        </p:pic>
        <p:pic>
          <p:nvPicPr>
            <p:cNvPr id="122" name="图形 121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843290"/>
              <a:ext cx="368813" cy="368813"/>
            </a:xfrm>
            <a:prstGeom prst="rect">
              <a:avLst/>
            </a:prstGeom>
          </p:spPr>
        </p:pic>
      </p:grpSp>
      <p:grpSp>
        <p:nvGrpSpPr>
          <p:cNvPr id="123" name="组合 122"/>
          <p:cNvGrpSpPr/>
          <p:nvPr/>
        </p:nvGrpSpPr>
        <p:grpSpPr>
          <a:xfrm>
            <a:off x="2850289" y="3303867"/>
            <a:ext cx="914400" cy="2586873"/>
            <a:chOff x="231343" y="3510761"/>
            <a:chExt cx="914400" cy="2586873"/>
          </a:xfrm>
        </p:grpSpPr>
        <p:pic>
          <p:nvPicPr>
            <p:cNvPr id="124" name="图形 123" descr="数据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1343" y="5183234"/>
              <a:ext cx="914400" cy="914400"/>
            </a:xfrm>
            <a:prstGeom prst="rect">
              <a:avLst/>
            </a:prstGeom>
          </p:spPr>
        </p:pic>
        <p:cxnSp>
          <p:nvCxnSpPr>
            <p:cNvPr id="125" name="直接箭头连接符 124"/>
            <p:cNvCxnSpPr>
              <a:cxnSpLocks/>
              <a:endCxn id="124" idx="0"/>
            </p:cNvCxnSpPr>
            <p:nvPr/>
          </p:nvCxnSpPr>
          <p:spPr>
            <a:xfrm>
              <a:off x="688543" y="3510761"/>
              <a:ext cx="0" cy="1672473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图形 125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3594394"/>
              <a:ext cx="368813" cy="368813"/>
            </a:xfrm>
            <a:prstGeom prst="rect">
              <a:avLst/>
            </a:prstGeom>
          </p:spPr>
        </p:pic>
        <p:pic>
          <p:nvPicPr>
            <p:cNvPr id="127" name="图形 126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010693"/>
              <a:ext cx="368813" cy="368813"/>
            </a:xfrm>
            <a:prstGeom prst="rect">
              <a:avLst/>
            </a:prstGeom>
          </p:spPr>
        </p:pic>
        <p:pic>
          <p:nvPicPr>
            <p:cNvPr id="128" name="图形 127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5038" y="4426992"/>
              <a:ext cx="368813" cy="368813"/>
            </a:xfrm>
            <a:prstGeom prst="rect">
              <a:avLst/>
            </a:prstGeom>
          </p:spPr>
        </p:pic>
        <p:pic>
          <p:nvPicPr>
            <p:cNvPr id="129" name="图形 128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843290"/>
              <a:ext cx="368813" cy="368813"/>
            </a:xfrm>
            <a:prstGeom prst="rect">
              <a:avLst/>
            </a:prstGeom>
          </p:spPr>
        </p:pic>
      </p:grpSp>
      <p:grpSp>
        <p:nvGrpSpPr>
          <p:cNvPr id="130" name="组合 129"/>
          <p:cNvGrpSpPr/>
          <p:nvPr/>
        </p:nvGrpSpPr>
        <p:grpSpPr>
          <a:xfrm>
            <a:off x="3723271" y="3303867"/>
            <a:ext cx="914400" cy="2586873"/>
            <a:chOff x="231343" y="3510761"/>
            <a:chExt cx="914400" cy="2586873"/>
          </a:xfrm>
        </p:grpSpPr>
        <p:pic>
          <p:nvPicPr>
            <p:cNvPr id="131" name="图形 130" descr="数据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1343" y="5183234"/>
              <a:ext cx="914400" cy="914400"/>
            </a:xfrm>
            <a:prstGeom prst="rect">
              <a:avLst/>
            </a:prstGeom>
          </p:spPr>
        </p:pic>
        <p:cxnSp>
          <p:nvCxnSpPr>
            <p:cNvPr id="132" name="直接箭头连接符 131"/>
            <p:cNvCxnSpPr>
              <a:cxnSpLocks/>
              <a:endCxn id="131" idx="0"/>
            </p:cNvCxnSpPr>
            <p:nvPr/>
          </p:nvCxnSpPr>
          <p:spPr>
            <a:xfrm>
              <a:off x="688543" y="3510761"/>
              <a:ext cx="0" cy="1672473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3" name="图形 132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3594394"/>
              <a:ext cx="368813" cy="368813"/>
            </a:xfrm>
            <a:prstGeom prst="rect">
              <a:avLst/>
            </a:prstGeom>
          </p:spPr>
        </p:pic>
        <p:pic>
          <p:nvPicPr>
            <p:cNvPr id="134" name="图形 133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010693"/>
              <a:ext cx="368813" cy="368813"/>
            </a:xfrm>
            <a:prstGeom prst="rect">
              <a:avLst/>
            </a:prstGeom>
          </p:spPr>
        </p:pic>
        <p:pic>
          <p:nvPicPr>
            <p:cNvPr id="135" name="图形 134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5038" y="4426992"/>
              <a:ext cx="368813" cy="368813"/>
            </a:xfrm>
            <a:prstGeom prst="rect">
              <a:avLst/>
            </a:prstGeom>
          </p:spPr>
        </p:pic>
        <p:pic>
          <p:nvPicPr>
            <p:cNvPr id="136" name="图形 135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843290"/>
              <a:ext cx="368813" cy="368813"/>
            </a:xfrm>
            <a:prstGeom prst="rect">
              <a:avLst/>
            </a:prstGeom>
          </p:spPr>
        </p:pic>
      </p:grpSp>
      <p:grpSp>
        <p:nvGrpSpPr>
          <p:cNvPr id="137" name="组合 136"/>
          <p:cNvGrpSpPr/>
          <p:nvPr/>
        </p:nvGrpSpPr>
        <p:grpSpPr>
          <a:xfrm>
            <a:off x="4596253" y="3303867"/>
            <a:ext cx="914400" cy="2586873"/>
            <a:chOff x="231343" y="3510761"/>
            <a:chExt cx="914400" cy="2586873"/>
          </a:xfrm>
        </p:grpSpPr>
        <p:pic>
          <p:nvPicPr>
            <p:cNvPr id="138" name="图形 137" descr="数据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1343" y="5183234"/>
              <a:ext cx="914400" cy="914400"/>
            </a:xfrm>
            <a:prstGeom prst="rect">
              <a:avLst/>
            </a:prstGeom>
          </p:spPr>
        </p:pic>
        <p:cxnSp>
          <p:nvCxnSpPr>
            <p:cNvPr id="139" name="直接箭头连接符 138"/>
            <p:cNvCxnSpPr>
              <a:cxnSpLocks/>
              <a:endCxn id="138" idx="0"/>
            </p:cNvCxnSpPr>
            <p:nvPr/>
          </p:nvCxnSpPr>
          <p:spPr>
            <a:xfrm>
              <a:off x="688543" y="3510761"/>
              <a:ext cx="0" cy="1672473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图形 139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3594394"/>
              <a:ext cx="368813" cy="368813"/>
            </a:xfrm>
            <a:prstGeom prst="rect">
              <a:avLst/>
            </a:prstGeom>
          </p:spPr>
        </p:pic>
        <p:pic>
          <p:nvPicPr>
            <p:cNvPr id="141" name="图形 140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010693"/>
              <a:ext cx="368813" cy="368813"/>
            </a:xfrm>
            <a:prstGeom prst="rect">
              <a:avLst/>
            </a:prstGeom>
          </p:spPr>
        </p:pic>
        <p:pic>
          <p:nvPicPr>
            <p:cNvPr id="142" name="图形 141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5038" y="4426992"/>
              <a:ext cx="368813" cy="368813"/>
            </a:xfrm>
            <a:prstGeom prst="rect">
              <a:avLst/>
            </a:prstGeom>
          </p:spPr>
        </p:pic>
        <p:pic>
          <p:nvPicPr>
            <p:cNvPr id="143" name="图形 142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843290"/>
              <a:ext cx="368813" cy="368813"/>
            </a:xfrm>
            <a:prstGeom prst="rect">
              <a:avLst/>
            </a:prstGeom>
          </p:spPr>
        </p:pic>
      </p:grpSp>
      <p:grpSp>
        <p:nvGrpSpPr>
          <p:cNvPr id="144" name="组合 143"/>
          <p:cNvGrpSpPr/>
          <p:nvPr/>
        </p:nvGrpSpPr>
        <p:grpSpPr>
          <a:xfrm>
            <a:off x="5469235" y="3303867"/>
            <a:ext cx="914400" cy="2586873"/>
            <a:chOff x="231343" y="3510761"/>
            <a:chExt cx="914400" cy="2586873"/>
          </a:xfrm>
        </p:grpSpPr>
        <p:pic>
          <p:nvPicPr>
            <p:cNvPr id="145" name="图形 144" descr="数据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1343" y="5183234"/>
              <a:ext cx="914400" cy="914400"/>
            </a:xfrm>
            <a:prstGeom prst="rect">
              <a:avLst/>
            </a:prstGeom>
          </p:spPr>
        </p:pic>
        <p:cxnSp>
          <p:nvCxnSpPr>
            <p:cNvPr id="146" name="直接箭头连接符 145"/>
            <p:cNvCxnSpPr>
              <a:cxnSpLocks/>
              <a:endCxn id="145" idx="0"/>
            </p:cNvCxnSpPr>
            <p:nvPr/>
          </p:nvCxnSpPr>
          <p:spPr>
            <a:xfrm>
              <a:off x="688543" y="3510761"/>
              <a:ext cx="0" cy="1672473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7" name="图形 146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3594394"/>
              <a:ext cx="368813" cy="368813"/>
            </a:xfrm>
            <a:prstGeom prst="rect">
              <a:avLst/>
            </a:prstGeom>
          </p:spPr>
        </p:pic>
        <p:pic>
          <p:nvPicPr>
            <p:cNvPr id="148" name="图形 147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010693"/>
              <a:ext cx="368813" cy="368813"/>
            </a:xfrm>
            <a:prstGeom prst="rect">
              <a:avLst/>
            </a:prstGeom>
          </p:spPr>
        </p:pic>
        <p:pic>
          <p:nvPicPr>
            <p:cNvPr id="149" name="图形 148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5038" y="4426992"/>
              <a:ext cx="368813" cy="368813"/>
            </a:xfrm>
            <a:prstGeom prst="rect">
              <a:avLst/>
            </a:prstGeom>
          </p:spPr>
        </p:pic>
        <p:pic>
          <p:nvPicPr>
            <p:cNvPr id="150" name="图形 149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843290"/>
              <a:ext cx="368813" cy="368813"/>
            </a:xfrm>
            <a:prstGeom prst="rect">
              <a:avLst/>
            </a:prstGeom>
          </p:spPr>
        </p:pic>
      </p:grpSp>
      <p:grpSp>
        <p:nvGrpSpPr>
          <p:cNvPr id="151" name="组合 150"/>
          <p:cNvGrpSpPr/>
          <p:nvPr/>
        </p:nvGrpSpPr>
        <p:grpSpPr>
          <a:xfrm>
            <a:off x="6342217" y="3303867"/>
            <a:ext cx="914400" cy="2586873"/>
            <a:chOff x="231343" y="3510761"/>
            <a:chExt cx="914400" cy="2586873"/>
          </a:xfrm>
        </p:grpSpPr>
        <p:pic>
          <p:nvPicPr>
            <p:cNvPr id="152" name="图形 151" descr="数据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1343" y="5183234"/>
              <a:ext cx="914400" cy="914400"/>
            </a:xfrm>
            <a:prstGeom prst="rect">
              <a:avLst/>
            </a:prstGeom>
          </p:spPr>
        </p:pic>
        <p:cxnSp>
          <p:nvCxnSpPr>
            <p:cNvPr id="153" name="直接箭头连接符 152"/>
            <p:cNvCxnSpPr>
              <a:cxnSpLocks/>
              <a:endCxn id="152" idx="0"/>
            </p:cNvCxnSpPr>
            <p:nvPr/>
          </p:nvCxnSpPr>
          <p:spPr>
            <a:xfrm>
              <a:off x="688543" y="3510761"/>
              <a:ext cx="0" cy="1672473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4" name="图形 153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3594394"/>
              <a:ext cx="368813" cy="368813"/>
            </a:xfrm>
            <a:prstGeom prst="rect">
              <a:avLst/>
            </a:prstGeom>
          </p:spPr>
        </p:pic>
        <p:pic>
          <p:nvPicPr>
            <p:cNvPr id="155" name="图形 154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010693"/>
              <a:ext cx="368813" cy="368813"/>
            </a:xfrm>
            <a:prstGeom prst="rect">
              <a:avLst/>
            </a:prstGeom>
          </p:spPr>
        </p:pic>
        <p:pic>
          <p:nvPicPr>
            <p:cNvPr id="156" name="图形 155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5038" y="4426992"/>
              <a:ext cx="368813" cy="368813"/>
            </a:xfrm>
            <a:prstGeom prst="rect">
              <a:avLst/>
            </a:prstGeom>
          </p:spPr>
        </p:pic>
        <p:pic>
          <p:nvPicPr>
            <p:cNvPr id="157" name="图形 156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843290"/>
              <a:ext cx="368813" cy="368813"/>
            </a:xfrm>
            <a:prstGeom prst="rect">
              <a:avLst/>
            </a:prstGeom>
          </p:spPr>
        </p:pic>
      </p:grpSp>
      <p:grpSp>
        <p:nvGrpSpPr>
          <p:cNvPr id="158" name="组合 157"/>
          <p:cNvGrpSpPr/>
          <p:nvPr/>
        </p:nvGrpSpPr>
        <p:grpSpPr>
          <a:xfrm>
            <a:off x="7215199" y="3303867"/>
            <a:ext cx="914400" cy="2586873"/>
            <a:chOff x="231343" y="3510761"/>
            <a:chExt cx="914400" cy="2586873"/>
          </a:xfrm>
        </p:grpSpPr>
        <p:pic>
          <p:nvPicPr>
            <p:cNvPr id="159" name="图形 158" descr="数据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1343" y="5183234"/>
              <a:ext cx="914400" cy="914400"/>
            </a:xfrm>
            <a:prstGeom prst="rect">
              <a:avLst/>
            </a:prstGeom>
          </p:spPr>
        </p:pic>
        <p:cxnSp>
          <p:nvCxnSpPr>
            <p:cNvPr id="160" name="直接箭头连接符 159"/>
            <p:cNvCxnSpPr>
              <a:cxnSpLocks/>
              <a:endCxn id="159" idx="0"/>
            </p:cNvCxnSpPr>
            <p:nvPr/>
          </p:nvCxnSpPr>
          <p:spPr>
            <a:xfrm>
              <a:off x="688543" y="3510761"/>
              <a:ext cx="0" cy="1672473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图形 160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3594394"/>
              <a:ext cx="368813" cy="368813"/>
            </a:xfrm>
            <a:prstGeom prst="rect">
              <a:avLst/>
            </a:prstGeom>
          </p:spPr>
        </p:pic>
        <p:pic>
          <p:nvPicPr>
            <p:cNvPr id="162" name="图形 161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010693"/>
              <a:ext cx="368813" cy="368813"/>
            </a:xfrm>
            <a:prstGeom prst="rect">
              <a:avLst/>
            </a:prstGeom>
          </p:spPr>
        </p:pic>
        <p:pic>
          <p:nvPicPr>
            <p:cNvPr id="163" name="图形 162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5038" y="4426992"/>
              <a:ext cx="368813" cy="368813"/>
            </a:xfrm>
            <a:prstGeom prst="rect">
              <a:avLst/>
            </a:prstGeom>
          </p:spPr>
        </p:pic>
        <p:pic>
          <p:nvPicPr>
            <p:cNvPr id="164" name="图形 163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843290"/>
              <a:ext cx="368813" cy="368813"/>
            </a:xfrm>
            <a:prstGeom prst="rect">
              <a:avLst/>
            </a:prstGeom>
          </p:spPr>
        </p:pic>
      </p:grpSp>
      <p:grpSp>
        <p:nvGrpSpPr>
          <p:cNvPr id="165" name="组合 164"/>
          <p:cNvGrpSpPr/>
          <p:nvPr/>
        </p:nvGrpSpPr>
        <p:grpSpPr>
          <a:xfrm>
            <a:off x="8088179" y="3303867"/>
            <a:ext cx="914400" cy="2586873"/>
            <a:chOff x="231343" y="3510761"/>
            <a:chExt cx="914400" cy="2586873"/>
          </a:xfrm>
        </p:grpSpPr>
        <p:pic>
          <p:nvPicPr>
            <p:cNvPr id="166" name="图形 165" descr="数据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1343" y="5183234"/>
              <a:ext cx="914400" cy="914400"/>
            </a:xfrm>
            <a:prstGeom prst="rect">
              <a:avLst/>
            </a:prstGeom>
          </p:spPr>
        </p:pic>
        <p:cxnSp>
          <p:nvCxnSpPr>
            <p:cNvPr id="167" name="直接箭头连接符 166"/>
            <p:cNvCxnSpPr>
              <a:cxnSpLocks/>
              <a:endCxn id="166" idx="0"/>
            </p:cNvCxnSpPr>
            <p:nvPr/>
          </p:nvCxnSpPr>
          <p:spPr>
            <a:xfrm>
              <a:off x="688543" y="3510761"/>
              <a:ext cx="0" cy="1672473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8" name="图形 167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3594394"/>
              <a:ext cx="368813" cy="368813"/>
            </a:xfrm>
            <a:prstGeom prst="rect">
              <a:avLst/>
            </a:prstGeom>
          </p:spPr>
        </p:pic>
        <p:pic>
          <p:nvPicPr>
            <p:cNvPr id="169" name="图形 168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010693"/>
              <a:ext cx="368813" cy="368813"/>
            </a:xfrm>
            <a:prstGeom prst="rect">
              <a:avLst/>
            </a:prstGeom>
          </p:spPr>
        </p:pic>
        <p:pic>
          <p:nvPicPr>
            <p:cNvPr id="170" name="图形 169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5038" y="4426992"/>
              <a:ext cx="368813" cy="368813"/>
            </a:xfrm>
            <a:prstGeom prst="rect">
              <a:avLst/>
            </a:prstGeom>
          </p:spPr>
        </p:pic>
        <p:pic>
          <p:nvPicPr>
            <p:cNvPr id="171" name="图形 170" descr="男士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4" y="4843290"/>
              <a:ext cx="368813" cy="368813"/>
            </a:xfrm>
            <a:prstGeom prst="rect">
              <a:avLst/>
            </a:prstGeom>
          </p:spPr>
        </p:pic>
      </p:grpSp>
      <p:cxnSp>
        <p:nvCxnSpPr>
          <p:cNvPr id="172" name="直接箭头连接符 171"/>
          <p:cNvCxnSpPr>
            <a:cxnSpLocks/>
            <a:stCxn id="3" idx="2"/>
          </p:cNvCxnSpPr>
          <p:nvPr/>
        </p:nvCxnSpPr>
        <p:spPr>
          <a:xfrm flipH="1">
            <a:off x="4187059" y="2756116"/>
            <a:ext cx="347398" cy="547749"/>
          </a:xfrm>
          <a:prstGeom prst="straightConnector1">
            <a:avLst/>
          </a:prstGeom>
          <a:ln w="38100" cmpd="dbl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箭头连接符 174"/>
          <p:cNvCxnSpPr>
            <a:cxnSpLocks/>
            <a:stCxn id="3" idx="2"/>
          </p:cNvCxnSpPr>
          <p:nvPr/>
        </p:nvCxnSpPr>
        <p:spPr>
          <a:xfrm>
            <a:off x="4534457" y="2756116"/>
            <a:ext cx="536462" cy="538277"/>
          </a:xfrm>
          <a:prstGeom prst="straightConnector1">
            <a:avLst/>
          </a:prstGeom>
          <a:ln w="38100" cmpd="dbl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箭头连接符 178"/>
          <p:cNvCxnSpPr>
            <a:cxnSpLocks/>
            <a:stCxn id="3" idx="2"/>
          </p:cNvCxnSpPr>
          <p:nvPr/>
        </p:nvCxnSpPr>
        <p:spPr>
          <a:xfrm>
            <a:off x="4534457" y="2756116"/>
            <a:ext cx="1409441" cy="538277"/>
          </a:xfrm>
          <a:prstGeom prst="straightConnector1">
            <a:avLst/>
          </a:prstGeom>
          <a:ln w="38100" cmpd="dbl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箭头连接符 181"/>
          <p:cNvCxnSpPr>
            <a:cxnSpLocks/>
            <a:stCxn id="3" idx="2"/>
          </p:cNvCxnSpPr>
          <p:nvPr/>
        </p:nvCxnSpPr>
        <p:spPr>
          <a:xfrm>
            <a:off x="4534457" y="2756116"/>
            <a:ext cx="2282420" cy="546652"/>
          </a:xfrm>
          <a:prstGeom prst="straightConnector1">
            <a:avLst/>
          </a:prstGeom>
          <a:ln w="38100" cmpd="dbl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箭头连接符 184"/>
          <p:cNvCxnSpPr>
            <a:cxnSpLocks/>
            <a:stCxn id="3" idx="2"/>
          </p:cNvCxnSpPr>
          <p:nvPr/>
        </p:nvCxnSpPr>
        <p:spPr>
          <a:xfrm>
            <a:off x="4534457" y="2756116"/>
            <a:ext cx="3155399" cy="505218"/>
          </a:xfrm>
          <a:prstGeom prst="straightConnector1">
            <a:avLst/>
          </a:prstGeom>
          <a:ln w="38100" cmpd="dbl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箭头连接符 187"/>
          <p:cNvCxnSpPr>
            <a:cxnSpLocks/>
            <a:stCxn id="3" idx="2"/>
          </p:cNvCxnSpPr>
          <p:nvPr/>
        </p:nvCxnSpPr>
        <p:spPr>
          <a:xfrm>
            <a:off x="4534457" y="2756116"/>
            <a:ext cx="4009638" cy="518882"/>
          </a:xfrm>
          <a:prstGeom prst="straightConnector1">
            <a:avLst/>
          </a:prstGeom>
          <a:ln w="38100" cmpd="dbl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文本框 190"/>
          <p:cNvSpPr txBox="1"/>
          <p:nvPr/>
        </p:nvSpPr>
        <p:spPr>
          <a:xfrm rot="21113653">
            <a:off x="1203697" y="2684011"/>
            <a:ext cx="248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 </a:t>
            </a:r>
            <a:r>
              <a:rPr lang="zh-CN" altLang="en-US" sz="16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①每个库</a:t>
            </a:r>
            <a:r>
              <a:rPr lang="en-US" altLang="zh-CN" sz="16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</a:t>
            </a:r>
            <a:r>
              <a:rPr lang="zh-CN" altLang="en-US" sz="16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万用户请求</a:t>
            </a:r>
          </a:p>
        </p:txBody>
      </p:sp>
      <p:sp>
        <p:nvSpPr>
          <p:cNvPr id="192" name="文本框 191"/>
          <p:cNvSpPr txBox="1"/>
          <p:nvPr/>
        </p:nvSpPr>
        <p:spPr>
          <a:xfrm>
            <a:off x="142524" y="3049227"/>
            <a:ext cx="400110" cy="18876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②受制于数据库连接数</a:t>
            </a:r>
          </a:p>
        </p:txBody>
      </p:sp>
      <p:sp>
        <p:nvSpPr>
          <p:cNvPr id="195" name="文本框 194"/>
          <p:cNvSpPr txBox="1"/>
          <p:nvPr/>
        </p:nvSpPr>
        <p:spPr>
          <a:xfrm>
            <a:off x="5894464" y="5846836"/>
            <a:ext cx="2863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③每次修改操作耗时</a:t>
            </a:r>
            <a:r>
              <a:rPr lang="en-US" altLang="zh-CN" sz="16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200</a:t>
            </a:r>
            <a:r>
              <a:rPr lang="zh-CN" altLang="en-US" sz="16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毫秒</a:t>
            </a:r>
          </a:p>
        </p:txBody>
      </p:sp>
    </p:spTree>
    <p:extLst>
      <p:ext uri="{BB962C8B-B14F-4D97-AF65-F5344CB8AC3E}">
        <p14:creationId xmlns:p14="http://schemas.microsoft.com/office/powerpoint/2010/main" val="1076088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领域模型</a:t>
            </a:r>
            <a:r>
              <a:rPr lang="en-US" altLang="zh-CN" dirty="0"/>
              <a:t>+</a:t>
            </a:r>
            <a:r>
              <a:rPr lang="zh-CN" altLang="en-US" dirty="0"/>
              <a:t>内存计算</a:t>
            </a:r>
            <a:r>
              <a:rPr lang="en-US" altLang="zh-CN" dirty="0"/>
              <a:t>+</a:t>
            </a:r>
            <a:r>
              <a:rPr lang="zh-CN" altLang="en-US" dirty="0"/>
              <a:t>微服务的协奏曲：乾坤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23754" y="1119188"/>
            <a:ext cx="7921625" cy="563562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高并发≠高并发争抢，两张图你就懂了</a:t>
            </a:r>
          </a:p>
        </p:txBody>
      </p:sp>
      <p:pic>
        <p:nvPicPr>
          <p:cNvPr id="3074" name="Picture 2" descr="https://timgsa.baidu.com/timg?image&amp;quality=80&amp;size=b9999_10000&amp;sec=1494186713889&amp;di=4598ae05dfb0cee6fe5a6b6efb75817d&amp;imgtype=0&amp;src=http%3A%2F%2Fimgsrc.baidu.com%2Fforum%2Fpic%2Fitem%2Fb2de9c82d158ccbfbc3d597019d8bc3eb03541f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35" y="1682750"/>
            <a:ext cx="3774710" cy="283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timgsa.baidu.com/timg?image&amp;quality=80&amp;size=b9999_10000&amp;sec=1494186713529&amp;di=706a6e5cd36b60e68a29cc2ff8112f90&amp;imgtype=0&amp;src=http%3A%2F%2Fimgsrc.baidu.com%2Fforum%2Fw%253D580%2Fsign%3D99d9224263d0f703e6b295d438fb5148%2Fd52a2834349b033b487f888f14ce36d3d439bde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495" y="3559157"/>
            <a:ext cx="3990349" cy="29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文本框 96"/>
          <p:cNvSpPr txBox="1"/>
          <p:nvPr/>
        </p:nvSpPr>
        <p:spPr>
          <a:xfrm>
            <a:off x="617935" y="3929008"/>
            <a:ext cx="2900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图中有</a:t>
            </a:r>
            <a:r>
              <a:rPr lang="en-US" altLang="zh-CN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r>
              <a:rPr lang="zh-CN" altLang="en-US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个并发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4684679" y="5474701"/>
            <a:ext cx="39741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这是</a:t>
            </a:r>
            <a:r>
              <a:rPr lang="en-US" altLang="zh-CN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r>
            <a:r>
              <a:rPr lang="zh-CN" altLang="en-US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个并发争抢</a:t>
            </a:r>
            <a:r>
              <a:rPr lang="en-US" altLang="zh-CN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zh-CN" altLang="en-US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</a:t>
            </a:r>
            <a:endParaRPr lang="en-US" altLang="zh-CN" sz="32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感受一下</a:t>
            </a:r>
            <a:r>
              <a:rPr lang="en-US" altLang="zh-CN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……</a:t>
            </a:r>
            <a:endParaRPr lang="zh-CN" altLang="en-US" sz="32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30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</TotalTime>
  <Words>2848</Words>
  <Application>Microsoft Office PowerPoint</Application>
  <PresentationFormat>全屏显示(4:3)</PresentationFormat>
  <Paragraphs>560</Paragraphs>
  <Slides>28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Microsoft YaHei UI</vt:lpstr>
      <vt:lpstr>等线</vt:lpstr>
      <vt:lpstr>黑体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   乾坤   领域模型+内存计算+微服务的协奏曲</vt:lpstr>
      <vt:lpstr>领域模型+内存计算+微服务的协奏曲：乾坤</vt:lpstr>
      <vt:lpstr>领域模型+内存计算+微服务的协奏曲：乾坤</vt:lpstr>
      <vt:lpstr>领域模型+内存计算+微服务的协奏曲：乾坤</vt:lpstr>
      <vt:lpstr>领域模型+内存计算+微服务的协奏曲：乾坤</vt:lpstr>
      <vt:lpstr>领域模型+内存计算+微服务的协奏曲：乾坤</vt:lpstr>
      <vt:lpstr>领域模型+内存计算+微服务的协奏曲：乾坤</vt:lpstr>
      <vt:lpstr>领域模型+内存计算+微服务的协奏曲：乾坤</vt:lpstr>
      <vt:lpstr>领域模型+内存计算+微服务的协奏曲：乾坤</vt:lpstr>
      <vt:lpstr>领域模型+内存计算+微服务的协奏曲：乾坤</vt:lpstr>
      <vt:lpstr>领域模型+内存计算+微服务的协奏曲：乾坤</vt:lpstr>
      <vt:lpstr>领域模型+内存计算+微服务的协奏曲：乾坤</vt:lpstr>
      <vt:lpstr>领域模型+内存计算+微服务的协奏曲：乾坤</vt:lpstr>
      <vt:lpstr>领域模型+内存计算+微服务的协奏曲：乾坤</vt:lpstr>
      <vt:lpstr>领域模型+内存计算+微服务的协奏曲：乾坤</vt:lpstr>
      <vt:lpstr>领域模型+内存计算+微服务的协奏曲：乾坤</vt:lpstr>
      <vt:lpstr>领域模型+内存计算+微服务的协奏曲：乾坤</vt:lpstr>
      <vt:lpstr>领域模型+内存计算+微服务的协奏曲：乾坤</vt:lpstr>
      <vt:lpstr>领域模型+内存计算+微服务的协奏曲：乾坤</vt:lpstr>
      <vt:lpstr>领域模型+内存计算+微服务的协奏曲：乾坤</vt:lpstr>
      <vt:lpstr>领域模型+内存计算+微服务的协奏曲：乾坤</vt:lpstr>
      <vt:lpstr>领域模型+内存计算+微服务的协奏曲：乾坤</vt:lpstr>
      <vt:lpstr>领域模型+内存计算+微服务的协奏曲：乾坤</vt:lpstr>
      <vt:lpstr>领域模型+内存计算+微服务的协奏曲：乾坤</vt:lpstr>
      <vt:lpstr>领域模型+内存计算+微服务的协奏曲：乾坤</vt:lpstr>
      <vt:lpstr>领域模型+内存计算+微服务的协奏曲：乾坤</vt:lpstr>
      <vt:lpstr>领域模型+内存计算+微服务的协奏曲：乾坤</vt:lpstr>
      <vt:lpstr>领域模型+内存计算+微服务的协奏曲：乾坤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William Chen</cp:lastModifiedBy>
  <cp:revision>98</cp:revision>
  <dcterms:created xsi:type="dcterms:W3CDTF">2016-03-01T05:36:03Z</dcterms:created>
  <dcterms:modified xsi:type="dcterms:W3CDTF">2017-06-01T17:49:08Z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2052-10.1.0.5511</vt:lpwstr>
  </property>
</Properties>
</file>